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44"/>
  </p:notesMasterIdLst>
  <p:sldIdLst>
    <p:sldId id="276" r:id="rId2"/>
    <p:sldId id="336" r:id="rId3"/>
    <p:sldId id="374" r:id="rId4"/>
    <p:sldId id="338" r:id="rId5"/>
    <p:sldId id="339" r:id="rId6"/>
    <p:sldId id="340" r:id="rId7"/>
    <p:sldId id="375" r:id="rId8"/>
    <p:sldId id="341" r:id="rId9"/>
    <p:sldId id="353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7" r:id="rId18"/>
    <p:sldId id="366" r:id="rId19"/>
    <p:sldId id="368" r:id="rId20"/>
    <p:sldId id="369" r:id="rId21"/>
    <p:sldId id="342" r:id="rId22"/>
    <p:sldId id="343" r:id="rId23"/>
    <p:sldId id="344" r:id="rId24"/>
    <p:sldId id="379" r:id="rId25"/>
    <p:sldId id="378" r:id="rId26"/>
    <p:sldId id="347" r:id="rId27"/>
    <p:sldId id="370" r:id="rId28"/>
    <p:sldId id="346" r:id="rId29"/>
    <p:sldId id="348" r:id="rId30"/>
    <p:sldId id="349" r:id="rId31"/>
    <p:sldId id="371" r:id="rId32"/>
    <p:sldId id="352" r:id="rId33"/>
    <p:sldId id="351" r:id="rId34"/>
    <p:sldId id="373" r:id="rId35"/>
    <p:sldId id="354" r:id="rId36"/>
    <p:sldId id="355" r:id="rId37"/>
    <p:sldId id="377" r:id="rId38"/>
    <p:sldId id="356" r:id="rId39"/>
    <p:sldId id="357" r:id="rId40"/>
    <p:sldId id="358" r:id="rId41"/>
    <p:sldId id="307" r:id="rId42"/>
    <p:sldId id="376" r:id="rId4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sz="21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33CC"/>
    <a:srgbClr val="CCFFCC"/>
    <a:srgbClr val="990000"/>
    <a:srgbClr val="66FFCC"/>
    <a:srgbClr val="00B000"/>
    <a:srgbClr val="00CC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2796" autoAdjust="0"/>
  </p:normalViewPr>
  <p:slideViewPr>
    <p:cSldViewPr>
      <p:cViewPr varScale="1">
        <p:scale>
          <a:sx n="60" d="100"/>
          <a:sy n="60" d="100"/>
        </p:scale>
        <p:origin x="840" y="38"/>
      </p:cViewPr>
      <p:guideLst>
        <p:guide orient="horz" pos="211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73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352D913-8B32-4F38-87C7-3DFE5D01DC32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25034915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1EFA05C-9195-4180-9962-96D974C7756F}" type="slidenum">
              <a:rPr lang="en-US" altLang="fa-IR" smtClean="0"/>
              <a:pPr>
                <a:spcBef>
                  <a:spcPct val="0"/>
                </a:spcBef>
              </a:pPr>
              <a:t>1</a:t>
            </a:fld>
            <a:endParaRPr lang="en-US" altLang="fa-IR" smtClean="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73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1C2FB9-A7AF-40FF-AF30-AE9D81FA5075}" type="slidenum">
              <a:rPr lang="en-US" altLang="fa-IR"/>
              <a:pPr>
                <a:spcBef>
                  <a:spcPct val="0"/>
                </a:spcBef>
              </a:pPr>
              <a:t>31</a:t>
            </a:fld>
            <a:endParaRPr lang="en-US" altLang="fa-IR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1612826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1C2FB9-A7AF-40FF-AF30-AE9D81FA5075}" type="slidenum">
              <a:rPr lang="en-US" altLang="fa-IR"/>
              <a:pPr>
                <a:spcBef>
                  <a:spcPct val="0"/>
                </a:spcBef>
              </a:pPr>
              <a:t>34</a:t>
            </a:fld>
            <a:endParaRPr lang="en-US" altLang="fa-IR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2626043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997B509-D473-4E1E-8836-460D64FDF2BD}" type="slidenum">
              <a:rPr lang="en-US" altLang="fa-IR"/>
              <a:pPr>
                <a:spcBef>
                  <a:spcPct val="0"/>
                </a:spcBef>
              </a:pPr>
              <a:t>35</a:t>
            </a:fld>
            <a:endParaRPr lang="en-US" altLang="fa-IR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3494964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fa-IR" dirty="0" smtClean="0"/>
              <a:t>In terms of throughput (Hz):</a:t>
            </a:r>
            <a:r>
              <a:rPr lang="en-US" altLang="fa-IR" baseline="0" dirty="0" smtClean="0"/>
              <a:t> Number of test vectors </a:t>
            </a:r>
            <a:r>
              <a:rPr lang="en-US" altLang="fa-IR" baseline="0" smtClean="0"/>
              <a:t>per second</a:t>
            </a:r>
            <a:endParaRPr lang="fa-IR" altLang="fa-IR" dirty="0" smtClean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84BA4F1-35F5-4E82-9289-B86C35E2223B}" type="slidenum">
              <a:rPr lang="en-US" altLang="fa-IR"/>
              <a:pPr>
                <a:spcBef>
                  <a:spcPct val="0"/>
                </a:spcBef>
              </a:pPr>
              <a:t>36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3351538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a-IR" altLang="fa-IR" smtClean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84BA4F1-35F5-4E82-9289-B86C35E2223B}" type="slidenum">
              <a:rPr lang="en-US" altLang="fa-IR"/>
              <a:pPr>
                <a:spcBef>
                  <a:spcPct val="0"/>
                </a:spcBef>
              </a:pPr>
              <a:t>37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1237678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71E321-1B89-47E1-84D6-D118F5F89F6F}" type="slidenum">
              <a:rPr lang="en-US" altLang="fa-IR"/>
              <a:pPr>
                <a:spcBef>
                  <a:spcPct val="0"/>
                </a:spcBef>
              </a:pPr>
              <a:t>38</a:t>
            </a:fld>
            <a:endParaRPr lang="en-US" altLang="fa-IR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2050301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0A1E53-AF41-4F31-8535-30112B0A1CDC}" type="slidenum">
              <a:rPr lang="en-US" altLang="fa-IR"/>
              <a:pPr>
                <a:spcBef>
                  <a:spcPct val="0"/>
                </a:spcBef>
              </a:pPr>
              <a:t>39</a:t>
            </a:fld>
            <a:endParaRPr lang="en-US" altLang="fa-IR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794750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1C2FB9-A7AF-40FF-AF30-AE9D81FA5075}" type="slidenum">
              <a:rPr lang="en-US" altLang="fa-IR"/>
              <a:pPr>
                <a:spcBef>
                  <a:spcPct val="0"/>
                </a:spcBef>
              </a:pPr>
              <a:t>40</a:t>
            </a:fld>
            <a:endParaRPr lang="en-US" altLang="fa-IR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721735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F7F1342-CC43-4A06-A44C-AD1B8F2FBD5C}" type="slidenum">
              <a:rPr lang="en-US" altLang="fa-IR" smtClean="0"/>
              <a:pPr>
                <a:spcBef>
                  <a:spcPct val="0"/>
                </a:spcBef>
              </a:pPr>
              <a:t>41</a:t>
            </a:fld>
            <a:endParaRPr lang="en-US" altLang="fa-IR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992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F7F1342-CC43-4A06-A44C-AD1B8F2FBD5C}" type="slidenum">
              <a:rPr lang="en-US" altLang="fa-IR" smtClean="0"/>
              <a:pPr>
                <a:spcBef>
                  <a:spcPct val="0"/>
                </a:spcBef>
              </a:pPr>
              <a:t>42</a:t>
            </a:fld>
            <a:endParaRPr lang="en-US" altLang="fa-IR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4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1C2FB9-A7AF-40FF-AF30-AE9D81FA5075}" type="slidenum">
              <a:rPr lang="en-US" altLang="fa-IR"/>
              <a:pPr>
                <a:spcBef>
                  <a:spcPct val="0"/>
                </a:spcBef>
              </a:pPr>
              <a:t>3</a:t>
            </a:fld>
            <a:endParaRPr lang="en-US" altLang="fa-IR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878470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FDFDBB4-C51B-43A4-AF5A-07FAF0EE3092}" type="slidenum">
              <a:rPr lang="en-US" altLang="fa-IR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</a:t>
            </a:fld>
            <a:endParaRPr lang="en-US" altLang="fa-IR" smtClean="0">
              <a:solidFill>
                <a:srgbClr val="000000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288719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E508085-E0D7-4B36-A7CF-3CDDB6448CA1}" type="slidenum">
              <a:rPr lang="en-US" altLang="fa-IR" smtClean="0"/>
              <a:pPr>
                <a:spcBef>
                  <a:spcPct val="0"/>
                </a:spcBef>
              </a:pPr>
              <a:t>5</a:t>
            </a:fld>
            <a:endParaRPr lang="en-US" altLang="fa-IR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1508482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F500EEB-79AF-4685-81A2-2B46DDEF3828}" type="slidenum">
              <a:rPr lang="en-US" altLang="fa-IR" smtClean="0"/>
              <a:pPr>
                <a:spcBef>
                  <a:spcPct val="0"/>
                </a:spcBef>
              </a:pPr>
              <a:t>6</a:t>
            </a:fld>
            <a:endParaRPr lang="en-US" altLang="fa-IR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4030285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F918544-3528-4FFC-A63C-393352DCD581}" type="slidenum">
              <a:rPr lang="en-US" altLang="fa-IR" smtClean="0"/>
              <a:pPr>
                <a:spcBef>
                  <a:spcPct val="0"/>
                </a:spcBef>
              </a:pPr>
              <a:t>7</a:t>
            </a:fld>
            <a:endParaRPr lang="en-US" altLang="fa-IR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123455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F918544-3528-4FFC-A63C-393352DCD581}" type="slidenum">
              <a:rPr lang="en-US" altLang="fa-IR" smtClean="0"/>
              <a:pPr>
                <a:spcBef>
                  <a:spcPct val="0"/>
                </a:spcBef>
              </a:pPr>
              <a:t>8</a:t>
            </a:fld>
            <a:endParaRPr lang="en-US" altLang="fa-IR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638719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1C2FB9-A7AF-40FF-AF30-AE9D81FA5075}" type="slidenum">
              <a:rPr lang="en-US" altLang="fa-IR"/>
              <a:pPr>
                <a:spcBef>
                  <a:spcPct val="0"/>
                </a:spcBef>
              </a:pPr>
              <a:t>27</a:t>
            </a:fld>
            <a:endParaRPr lang="en-US" altLang="fa-IR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2112396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52D913-8B32-4F38-87C7-3DFE5D01DC32}" type="slidenum">
              <a:rPr lang="en-US" altLang="fa-IR" smtClean="0"/>
              <a:pPr>
                <a:defRPr/>
              </a:pPr>
              <a:t>29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154750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304800" y="304800"/>
            <a:ext cx="8534400" cy="6096000"/>
          </a:xfrm>
          <a:prstGeom prst="roundRect">
            <a:avLst>
              <a:gd name="adj" fmla="val 9644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8200" y="6400800"/>
            <a:ext cx="36576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28" tIns="50914" rIns="101828" bIns="50914"/>
          <a:lstStyle>
            <a:lvl1pPr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 sz="1300" smtClean="0">
              <a:latin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28" tIns="50914" rIns="101828" bIns="50914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2400" smtClean="0"/>
          </a:p>
        </p:txBody>
      </p:sp>
      <p:sp>
        <p:nvSpPr>
          <p:cNvPr id="183302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692150" y="2286000"/>
            <a:ext cx="7759700" cy="1143000"/>
          </a:xfrm>
          <a:ln w="12700"/>
        </p:spPr>
        <p:txBody>
          <a:bodyPr wrap="none" lIns="82030" tIns="41015" rIns="82030" bIns="41015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3303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85888" y="3898900"/>
            <a:ext cx="6372225" cy="1749425"/>
          </a:xfrm>
          <a:ln w="12700"/>
        </p:spPr>
        <p:txBody>
          <a:bodyPr wrap="none" lIns="82030" tIns="41015" rIns="82030" bIns="41015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180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DA68F-5AE4-4C4B-8F03-93EA136C2DCE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2763372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1450" y="403225"/>
            <a:ext cx="1944688" cy="54641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03225"/>
            <a:ext cx="5683250" cy="54641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EB7112-F439-4CCC-B4B5-2DF0399AC19E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77181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AEDEBE-C439-4063-95E6-5B615E8BAC64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2831508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7D2216-A27A-46BC-B7FD-9F44000830A0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360712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03B016-7A94-4EAC-8A25-014E5F71C115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3974506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635E7-CFB6-4893-BCD5-FDDA51E1E6D1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46744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51C36-8219-4DA8-893B-6BFEA412F4CF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1039605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FEAC96-282C-4F95-9D1A-2FC4F92BBE70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289840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5815A7-5318-4C04-9541-ED5845999D4F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354690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0EEA20-FD9E-4C8A-A7CD-AD7EE9FFF455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44412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28" tIns="50914" rIns="101828" bIns="509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a-IR" smtClean="0"/>
              <a:t>Click to edit Master text styles</a:t>
            </a:r>
          </a:p>
          <a:p>
            <a:pPr lvl="1"/>
            <a:r>
              <a:rPr lang="en-US" altLang="fa-IR" smtClean="0"/>
              <a:t>Second level</a:t>
            </a:r>
          </a:p>
          <a:p>
            <a:pPr lvl="2"/>
            <a:r>
              <a:rPr lang="en-US" altLang="fa-IR" smtClean="0"/>
              <a:t>  Third level</a:t>
            </a:r>
          </a:p>
          <a:p>
            <a:pPr lvl="3"/>
            <a:r>
              <a:rPr lang="en-US" altLang="fa-IR" smtClean="0"/>
              <a:t>Fourth level</a:t>
            </a:r>
          </a:p>
          <a:p>
            <a:pPr lvl="4"/>
            <a:r>
              <a:rPr lang="en-US" altLang="fa-IR" smtClean="0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92150" y="403225"/>
            <a:ext cx="777398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28" tIns="50914" rIns="101828" bIns="509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a-IR" smtClean="0"/>
              <a:t>Click to edit Master title style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304800" y="304800"/>
            <a:ext cx="8534400" cy="6096000"/>
          </a:xfrm>
          <a:prstGeom prst="roundRect">
            <a:avLst>
              <a:gd name="adj" fmla="val 9644"/>
            </a:avLst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838200" y="6400800"/>
            <a:ext cx="36576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28" tIns="50914" rIns="101828" bIns="50914"/>
          <a:lstStyle>
            <a:lvl1pPr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1019175"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 sz="1300" smtClean="0">
              <a:latin typeface="Arial" panose="020B0604020202020204" pitchFamily="34" charset="0"/>
            </a:endParaRPr>
          </a:p>
        </p:txBody>
      </p:sp>
      <p:sp>
        <p:nvSpPr>
          <p:cNvPr id="18228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388100"/>
            <a:ext cx="554037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82030" tIns="41015" rIns="82030" bIns="41015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BBE3FA6-1BE5-45F4-8802-430161FF04BA}" type="slidenum">
              <a:rPr lang="en-US" altLang="fa-IR"/>
              <a:pPr>
                <a:defRPr/>
              </a:pPr>
              <a:t>‹#›</a:t>
            </a:fld>
            <a:endParaRPr lang="en-US" altLang="fa-I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5" r:id="rId1"/>
    <p:sldLayoutId id="2147484255" r:id="rId2"/>
    <p:sldLayoutId id="2147484256" r:id="rId3"/>
    <p:sldLayoutId id="2147484257" r:id="rId4"/>
    <p:sldLayoutId id="2147484258" r:id="rId5"/>
    <p:sldLayoutId id="2147484259" r:id="rId6"/>
    <p:sldLayoutId id="2147484260" r:id="rId7"/>
    <p:sldLayoutId id="2147484261" r:id="rId8"/>
    <p:sldLayoutId id="2147484262" r:id="rId9"/>
    <p:sldLayoutId id="2147484263" r:id="rId10"/>
    <p:sldLayoutId id="2147484264" r:id="rId11"/>
  </p:sldLayoutIdLst>
  <p:hf hdr="0" ftr="0" dt="0"/>
  <p:txStyles>
    <p:titleStyle>
      <a:lvl1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+mj-lt"/>
          <a:ea typeface="+mj-ea"/>
          <a:cs typeface="+mj-cs"/>
        </a:defRPr>
      </a:lvl1pPr>
      <a:lvl2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2pPr>
      <a:lvl3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3pPr>
      <a:lvl4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4pPr>
      <a:lvl5pPr algn="ctr" defTabSz="1019175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5pPr>
      <a:lvl6pPr marL="4572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6pPr>
      <a:lvl7pPr marL="9144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7pPr>
      <a:lvl8pPr marL="13716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8pPr>
      <a:lvl9pPr marL="1828800" algn="ctr" defTabSz="1019175" rtl="0" fontAlgn="base">
        <a:spcBef>
          <a:spcPct val="0"/>
        </a:spcBef>
        <a:spcAft>
          <a:spcPct val="0"/>
        </a:spcAft>
        <a:defRPr sz="3100" b="1">
          <a:solidFill>
            <a:srgbClr val="E44EE4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rgbClr val="FF5050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200">
          <a:solidFill>
            <a:srgbClr val="0000FF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4pPr>
      <a:lvl5pPr marL="2057400" indent="-2317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−"/>
        <a:defRPr sz="1200">
          <a:solidFill>
            <a:schemeClr val="tx1"/>
          </a:solidFill>
          <a:latin typeface="+mn-lt"/>
          <a:cs typeface="+mn-cs"/>
        </a:defRPr>
      </a:lvl5pPr>
      <a:lvl6pPr marL="2514600" indent="-231775" algn="l" rtl="0" fontAlgn="base">
        <a:spcBef>
          <a:spcPct val="20000"/>
        </a:spcBef>
        <a:spcAft>
          <a:spcPct val="0"/>
        </a:spcAft>
        <a:buFont typeface="Arial" charset="0"/>
        <a:buChar char="−"/>
        <a:defRPr sz="1200">
          <a:solidFill>
            <a:schemeClr val="tx1"/>
          </a:solidFill>
          <a:latin typeface="+mn-lt"/>
          <a:cs typeface="+mn-cs"/>
        </a:defRPr>
      </a:lvl6pPr>
      <a:lvl7pPr marL="2971800" indent="-231775" algn="l" rtl="0" fontAlgn="base">
        <a:spcBef>
          <a:spcPct val="20000"/>
        </a:spcBef>
        <a:spcAft>
          <a:spcPct val="0"/>
        </a:spcAft>
        <a:buFont typeface="Arial" charset="0"/>
        <a:buChar char="−"/>
        <a:defRPr sz="1200">
          <a:solidFill>
            <a:schemeClr val="tx1"/>
          </a:solidFill>
          <a:latin typeface="+mn-lt"/>
          <a:cs typeface="+mn-cs"/>
        </a:defRPr>
      </a:lvl7pPr>
      <a:lvl8pPr marL="3429000" indent="-231775" algn="l" rtl="0" fontAlgn="base">
        <a:spcBef>
          <a:spcPct val="20000"/>
        </a:spcBef>
        <a:spcAft>
          <a:spcPct val="0"/>
        </a:spcAft>
        <a:buFont typeface="Arial" charset="0"/>
        <a:buChar char="−"/>
        <a:defRPr sz="1200">
          <a:solidFill>
            <a:schemeClr val="tx1"/>
          </a:solidFill>
          <a:latin typeface="+mn-lt"/>
          <a:cs typeface="+mn-cs"/>
        </a:defRPr>
      </a:lvl8pPr>
      <a:lvl9pPr marL="3886200" indent="-231775" algn="l" rtl="0" fontAlgn="base">
        <a:spcBef>
          <a:spcPct val="20000"/>
        </a:spcBef>
        <a:spcAft>
          <a:spcPct val="0"/>
        </a:spcAft>
        <a:buFont typeface="Arial" charset="0"/>
        <a:buChar char="−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FPGAs%20in%20Microsoft's%20Intelligent%20Cloud.mp4%20-%20Shortcut.ln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Azure%20Accelerated%20Machine%20Learning%20with%20Project%20Brainwave.mp4%20-%20Shortcut.lnk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ctrTitle"/>
          </p:nvPr>
        </p:nvSpPr>
        <p:spPr>
          <a:ln w="9525"/>
        </p:spPr>
        <p:txBody>
          <a:bodyPr/>
          <a:lstStyle/>
          <a:p>
            <a:pPr eaLnBrk="1" hangingPunct="1"/>
            <a:r>
              <a:rPr lang="en-US" altLang="fa-IR" dirty="0" smtClean="0"/>
              <a:t>Reconfigurable Systems:</a:t>
            </a:r>
            <a:br>
              <a:rPr lang="en-US" altLang="fa-IR" dirty="0" smtClean="0"/>
            </a:br>
            <a:r>
              <a:rPr lang="en-US" altLang="fa-IR" dirty="0" smtClean="0"/>
              <a:t>Applications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fa-I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HPC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8062664" cy="1705744"/>
          </a:xfrm>
        </p:spPr>
        <p:txBody>
          <a:bodyPr/>
          <a:lstStyle/>
          <a:p>
            <a:r>
              <a:rPr lang="en-US" dirty="0" smtClean="0"/>
              <a:t>HA-PACS:</a:t>
            </a:r>
          </a:p>
          <a:p>
            <a:pPr lvl="1"/>
            <a:r>
              <a:rPr lang="en-US" dirty="0" smtClean="0"/>
              <a:t>University </a:t>
            </a:r>
            <a:r>
              <a:rPr lang="en-US" dirty="0"/>
              <a:t>of </a:t>
            </a:r>
            <a:r>
              <a:rPr lang="en-US" dirty="0" smtClean="0"/>
              <a:t>Tsukuba</a:t>
            </a:r>
          </a:p>
          <a:p>
            <a:pPr lvl="1"/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r>
              <a:rPr lang="en-US" dirty="0" smtClean="0"/>
              <a:t> generation: </a:t>
            </a:r>
            <a:r>
              <a:rPr lang="en-US" dirty="0"/>
              <a:t>adopted GPUs as computational </a:t>
            </a:r>
            <a:r>
              <a:rPr lang="en-US" dirty="0" smtClean="0"/>
              <a:t>nodes</a:t>
            </a:r>
          </a:p>
          <a:p>
            <a:pPr lvl="1"/>
            <a:r>
              <a:rPr lang="en-US" dirty="0" smtClean="0"/>
              <a:t>GPUs </a:t>
            </a:r>
            <a:r>
              <a:rPr lang="en-US" dirty="0"/>
              <a:t>could </a:t>
            </a:r>
            <a:r>
              <a:rPr lang="en-US" dirty="0" smtClean="0"/>
              <a:t>not share </a:t>
            </a:r>
            <a:r>
              <a:rPr lang="en-US" dirty="0"/>
              <a:t>the data </a:t>
            </a:r>
            <a:r>
              <a:rPr lang="en-US" dirty="0" smtClean="0"/>
              <a:t>efficiently</a:t>
            </a:r>
          </a:p>
          <a:p>
            <a:pPr lvl="1"/>
            <a:r>
              <a:rPr lang="en-US" dirty="0" smtClean="0"/>
              <a:t>Uses </a:t>
            </a:r>
            <a:r>
              <a:rPr lang="en-US" dirty="0" err="1" smtClean="0"/>
              <a:t>Stratix</a:t>
            </a:r>
            <a:r>
              <a:rPr lang="en-US" dirty="0" smtClean="0"/>
              <a:t> FPGA</a:t>
            </a:r>
          </a:p>
          <a:p>
            <a:pPr lvl="1"/>
            <a:r>
              <a:rPr lang="en-US" dirty="0"/>
              <a:t>164th place at the </a:t>
            </a:r>
            <a:r>
              <a:rPr lang="en-US" dirty="0" err="1" smtClean="0"/>
              <a:t>TOP500</a:t>
            </a:r>
            <a:r>
              <a:rPr lang="en-US" dirty="0" smtClean="0"/>
              <a:t>, 3rd </a:t>
            </a:r>
            <a:r>
              <a:rPr lang="en-US" dirty="0"/>
              <a:t>place at the </a:t>
            </a:r>
            <a:r>
              <a:rPr lang="en-US" dirty="0" err="1"/>
              <a:t>Green500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10</a:t>
            </a:fld>
            <a:endParaRPr lang="en-US" altLang="fa-I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1" y="3936257"/>
            <a:ext cx="4896544" cy="23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0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FPGA as a Network Chip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869160"/>
            <a:ext cx="7772400" cy="998240"/>
          </a:xfrm>
        </p:spPr>
        <p:txBody>
          <a:bodyPr/>
          <a:lstStyle/>
          <a:p>
            <a:pPr lvl="1"/>
            <a:r>
              <a:rPr lang="en-US" sz="2400" b="0" dirty="0" smtClean="0"/>
              <a:t>Difficult to </a:t>
            </a:r>
            <a:r>
              <a:rPr lang="en-US" sz="2400" b="0" dirty="0"/>
              <a:t>increase the transceiver speed at the same pace as </a:t>
            </a:r>
            <a:r>
              <a:rPr lang="en-US" sz="2400" b="0" dirty="0" smtClean="0"/>
              <a:t>before in </a:t>
            </a:r>
            <a:r>
              <a:rPr lang="en-US" sz="2400" b="0" dirty="0"/>
              <a:t>the next decade</a:t>
            </a:r>
            <a:r>
              <a:rPr lang="en-US" sz="2400" b="0" dirty="0" smtClean="0"/>
              <a:t>.</a:t>
            </a:r>
          </a:p>
          <a:p>
            <a:pPr lvl="1"/>
            <a:r>
              <a:rPr lang="en-US" dirty="0" smtClean="0"/>
              <a:t>Must increase number of transceivers </a:t>
            </a:r>
            <a:r>
              <a:rPr lang="en-US" dirty="0"/>
              <a:t>per </a:t>
            </a:r>
            <a:r>
              <a:rPr lang="en-US" dirty="0" smtClean="0"/>
              <a:t>FPGA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11</a:t>
            </a:fld>
            <a:endParaRPr lang="en-US" altLang="fa-I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81" y="980728"/>
            <a:ext cx="7484969" cy="357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FPGA as a Network Chip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3654896"/>
            <a:ext cx="8280920" cy="998240"/>
          </a:xfrm>
        </p:spPr>
        <p:txBody>
          <a:bodyPr/>
          <a:lstStyle/>
          <a:p>
            <a:r>
              <a:rPr lang="en-US" sz="2400" b="0" dirty="0" smtClean="0"/>
              <a:t>Network companies with network products </a:t>
            </a:r>
            <a:r>
              <a:rPr lang="en-US" sz="2400" b="0" dirty="0"/>
              <a:t>with </a:t>
            </a:r>
            <a:r>
              <a:rPr lang="en-US" sz="2400" b="0" dirty="0" smtClean="0"/>
              <a:t>FPGA:</a:t>
            </a:r>
          </a:p>
          <a:p>
            <a:pPr lvl="1"/>
            <a:r>
              <a:rPr lang="pt-BR" sz="2400" b="0" dirty="0" smtClean="0"/>
              <a:t>Exablaze</a:t>
            </a:r>
          </a:p>
          <a:p>
            <a:pPr lvl="1"/>
            <a:r>
              <a:rPr lang="pt-BR" sz="2400" b="0" dirty="0" smtClean="0"/>
              <a:t>Arista</a:t>
            </a:r>
          </a:p>
          <a:p>
            <a:pPr lvl="1"/>
            <a:r>
              <a:rPr lang="pt-BR" sz="2400" b="0" dirty="0" smtClean="0"/>
              <a:t>Cisco</a:t>
            </a:r>
          </a:p>
          <a:p>
            <a:pPr lvl="1"/>
            <a:r>
              <a:rPr lang="pt-BR" sz="2400" b="0" dirty="0" smtClean="0"/>
              <a:t>Mellanox</a:t>
            </a:r>
          </a:p>
          <a:p>
            <a:pPr lvl="1"/>
            <a:r>
              <a:rPr lang="pt-BR" sz="2400" b="0" dirty="0" smtClean="0"/>
              <a:t>Simplex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12</a:t>
            </a:fld>
            <a:endParaRPr lang="en-US" altLang="fa-I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32282"/>
            <a:ext cx="7998594" cy="262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Data: Web Search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search engines:</a:t>
            </a:r>
            <a:endParaRPr lang="fa-IR" dirty="0" smtClean="0"/>
          </a:p>
          <a:p>
            <a:pPr lvl="1"/>
            <a:r>
              <a:rPr lang="en-US" sz="2400" b="0" dirty="0" smtClean="0"/>
              <a:t>Scan huge </a:t>
            </a:r>
            <a:r>
              <a:rPr lang="en-US" sz="2400" b="0" dirty="0"/>
              <a:t>databases </a:t>
            </a:r>
            <a:r>
              <a:rPr lang="en-US" sz="2400" b="0" dirty="0" smtClean="0"/>
              <a:t>to </a:t>
            </a:r>
            <a:r>
              <a:rPr lang="en-US" sz="2400" b="0" dirty="0"/>
              <a:t>find </a:t>
            </a:r>
            <a:r>
              <a:rPr lang="en-US" sz="2400" b="0" dirty="0" smtClean="0"/>
              <a:t>the Web </a:t>
            </a:r>
            <a:r>
              <a:rPr lang="en-US" sz="2400" b="0" dirty="0"/>
              <a:t>pages containing </a:t>
            </a:r>
            <a:r>
              <a:rPr lang="en-US" sz="2400" b="0" dirty="0" smtClean="0"/>
              <a:t>keyword(s)</a:t>
            </a:r>
          </a:p>
          <a:p>
            <a:pPr lvl="1"/>
            <a:r>
              <a:rPr lang="en-US" dirty="0"/>
              <a:t>Web pages are scored and sorted </a:t>
            </a:r>
            <a:r>
              <a:rPr lang="en-US" dirty="0" smtClean="0"/>
              <a:t>in terms </a:t>
            </a:r>
            <a:r>
              <a:rPr lang="en-US" dirty="0"/>
              <a:t>of their relevance with the </a:t>
            </a:r>
            <a:r>
              <a:rPr lang="en-US" dirty="0" smtClean="0"/>
              <a:t>keyword.</a:t>
            </a:r>
          </a:p>
          <a:p>
            <a:r>
              <a:rPr lang="en-US" b="0" dirty="0" smtClean="0"/>
              <a:t>Past:</a:t>
            </a:r>
          </a:p>
          <a:p>
            <a:pPr lvl="1"/>
            <a:r>
              <a:rPr lang="en-US" b="0" dirty="0" smtClean="0"/>
              <a:t>Built </a:t>
            </a:r>
            <a:r>
              <a:rPr lang="en-US" b="0" dirty="0"/>
              <a:t>on PC-based server </a:t>
            </a:r>
            <a:r>
              <a:rPr lang="en-US" b="0" dirty="0" smtClean="0"/>
              <a:t>clusters</a:t>
            </a:r>
          </a:p>
          <a:p>
            <a:r>
              <a:rPr lang="en-US" b="0" dirty="0" smtClean="0"/>
              <a:t>Present:</a:t>
            </a:r>
          </a:p>
          <a:p>
            <a:pPr lvl="1"/>
            <a:r>
              <a:rPr lang="en-US" b="0" dirty="0" smtClean="0"/>
              <a:t>Large-scale data centers facing power wall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 FPGA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13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60084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Bing Search Engine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 procedure:</a:t>
            </a:r>
          </a:p>
          <a:p>
            <a:pPr lvl="1"/>
            <a:r>
              <a:rPr lang="en-US" dirty="0" smtClean="0"/>
              <a:t>Queries (search terms</a:t>
            </a:r>
            <a:r>
              <a:rPr lang="en-US" smtClean="0"/>
              <a:t>) 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/>
              <a:t>servers 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smtClean="0"/>
              <a:t>IFMs </a:t>
            </a:r>
            <a:r>
              <a:rPr lang="en-US" dirty="0" smtClean="0"/>
              <a:t>(</a:t>
            </a:r>
            <a:r>
              <a:rPr lang="en-US" dirty="0"/>
              <a:t>Index File </a:t>
            </a:r>
            <a:r>
              <a:rPr lang="en-US" dirty="0" smtClean="0"/>
              <a:t>Managers)</a:t>
            </a:r>
          </a:p>
          <a:p>
            <a:pPr lvl="1"/>
            <a:r>
              <a:rPr lang="en-US" dirty="0" smtClean="0"/>
              <a:t>Each </a:t>
            </a:r>
            <a:r>
              <a:rPr lang="en-US" dirty="0" err="1" smtClean="0"/>
              <a:t>IFM</a:t>
            </a:r>
            <a:r>
              <a:rPr lang="en-US" dirty="0" smtClean="0"/>
              <a:t> </a:t>
            </a:r>
            <a:r>
              <a:rPr lang="en-US" dirty="0"/>
              <a:t>performs </a:t>
            </a:r>
            <a:r>
              <a:rPr lang="en-US"/>
              <a:t>rank </a:t>
            </a:r>
            <a:r>
              <a:rPr lang="en-US" smtClean="0"/>
              <a:t>calculation on ~10,000–20,000 documents.</a:t>
            </a:r>
          </a:p>
          <a:p>
            <a:pPr lvl="1"/>
            <a:r>
              <a:rPr lang="en-US" smtClean="0"/>
              <a:t>Results </a:t>
            </a:r>
            <a:r>
              <a:rPr lang="en-US" smtClean="0">
                <a:sym typeface="Wingdings" panose="05000000000000000000" pitchFamily="2" charset="2"/>
              </a:rPr>
              <a:t> servers  front-end</a:t>
            </a:r>
          </a:p>
          <a:p>
            <a:r>
              <a:rPr lang="en-US" smtClean="0">
                <a:sym typeface="Wingdings" panose="05000000000000000000" pitchFamily="2" charset="2"/>
              </a:rPr>
              <a:t>IFM: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Document score calculation: computation-intensive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 FPGA-based accelerator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14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60633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Bing Search Engine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3721968"/>
          </a:xfrm>
        </p:spPr>
        <p:txBody>
          <a:bodyPr/>
          <a:lstStyle/>
          <a:p>
            <a:r>
              <a:rPr lang="en-US" smtClean="0"/>
              <a:t>Score Calculation:</a:t>
            </a:r>
            <a:endParaRPr lang="en-US" dirty="0" smtClean="0"/>
          </a:p>
          <a:p>
            <a:pPr lvl="1"/>
            <a:r>
              <a:rPr lang="en-US" smtClean="0"/>
              <a:t>Feature extraction: many custom FSMs in FPGA</a:t>
            </a:r>
          </a:p>
          <a:p>
            <a:pPr lvl="2"/>
            <a:r>
              <a:rPr lang="en-US" smtClean="0"/>
              <a:t>Software: 600 µs</a:t>
            </a:r>
          </a:p>
          <a:p>
            <a:pPr lvl="2"/>
            <a:r>
              <a:rPr lang="en-US" smtClean="0"/>
              <a:t>FPGA: 4 µs</a:t>
            </a:r>
          </a:p>
          <a:p>
            <a:pPr lvl="1"/>
            <a:r>
              <a:rPr lang="en-US" smtClean="0"/>
              <a:t>Machine learning scoring (MLS): final score calculation</a:t>
            </a:r>
          </a:p>
          <a:p>
            <a:pPr lvl="2"/>
            <a:r>
              <a:rPr lang="en-US" smtClean="0"/>
              <a:t>Algorithm is frequently updated</a:t>
            </a:r>
          </a:p>
          <a:p>
            <a:pPr lvl="2"/>
            <a:r>
              <a:rPr lang="en-US" smtClean="0">
                <a:sym typeface="Wingdings" panose="05000000000000000000" pitchFamily="2" charset="2"/>
              </a:rPr>
              <a:t> Reconfigurability of FPGA</a:t>
            </a:r>
          </a:p>
          <a:p>
            <a:r>
              <a:rPr lang="en-US" smtClean="0">
                <a:sym typeface="Wingdings" panose="05000000000000000000" pitchFamily="2" charset="2"/>
              </a:rPr>
              <a:t>FPGA: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8 Stratix-based boards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15</a:t>
            </a:fld>
            <a:endParaRPr lang="en-US" altLang="fa-IR"/>
          </a:p>
        </p:txBody>
      </p:sp>
      <p:sp>
        <p:nvSpPr>
          <p:cNvPr id="5" name="Rectangle 4"/>
          <p:cNvSpPr/>
          <p:nvPr/>
        </p:nvSpPr>
        <p:spPr>
          <a:xfrm>
            <a:off x="2267744" y="5085184"/>
            <a:ext cx="57198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 action="ppaction://hlinkfile"/>
              </a:rPr>
              <a:t>FPGAs in Microsoft's Intelligent Cloud Computing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37077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Bioinformatics: Genomics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2641848"/>
          </a:xfrm>
        </p:spPr>
        <p:txBody>
          <a:bodyPr/>
          <a:lstStyle/>
          <a:p>
            <a:r>
              <a:rPr lang="en-US" smtClean="0"/>
              <a:t>Genome:</a:t>
            </a:r>
          </a:p>
          <a:p>
            <a:pPr lvl="1"/>
            <a:r>
              <a:rPr lang="en-US" smtClean="0"/>
              <a:t>String of DNA molecules of size ~10</a:t>
            </a:r>
            <a:r>
              <a:rPr lang="en-US" baseline="30000" smtClean="0"/>
              <a:t>9</a:t>
            </a:r>
            <a:r>
              <a:rPr lang="en-US" smtClean="0"/>
              <a:t> for human</a:t>
            </a:r>
            <a:endParaRPr lang="en-US" baseline="30000" smtClean="0"/>
          </a:p>
          <a:p>
            <a:pPr lvl="2"/>
            <a:r>
              <a:rPr lang="en-US" smtClean="0"/>
              <a:t>A (adenine)</a:t>
            </a:r>
          </a:p>
          <a:p>
            <a:pPr lvl="2"/>
            <a:r>
              <a:rPr lang="en-US" smtClean="0"/>
              <a:t>T </a:t>
            </a:r>
            <a:r>
              <a:rPr lang="en-US"/>
              <a:t>(</a:t>
            </a:r>
            <a:r>
              <a:rPr lang="en-US" smtClean="0"/>
              <a:t>thymine)</a:t>
            </a:r>
          </a:p>
          <a:p>
            <a:pPr lvl="2"/>
            <a:r>
              <a:rPr lang="en-US" smtClean="0"/>
              <a:t>C </a:t>
            </a:r>
            <a:r>
              <a:rPr lang="en-US"/>
              <a:t>(</a:t>
            </a:r>
            <a:r>
              <a:rPr lang="en-US" smtClean="0"/>
              <a:t>cytosine)</a:t>
            </a:r>
          </a:p>
          <a:p>
            <a:pPr lvl="2"/>
            <a:r>
              <a:rPr lang="en-US" smtClean="0"/>
              <a:t>G </a:t>
            </a:r>
            <a:r>
              <a:rPr lang="en-US"/>
              <a:t>(guanine</a:t>
            </a:r>
            <a:r>
              <a:rPr lang="en-US" smtClean="0"/>
              <a:t>)</a:t>
            </a:r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16</a:t>
            </a:fld>
            <a:endParaRPr lang="en-US" altLang="fa-I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21" y="1988840"/>
            <a:ext cx="3705225" cy="428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68" b="38039"/>
          <a:stretch/>
        </p:blipFill>
        <p:spPr>
          <a:xfrm>
            <a:off x="467545" y="4845912"/>
            <a:ext cx="4392488" cy="110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6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Bioinformatics: Genomics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Genome analysis:</a:t>
            </a:r>
          </a:p>
          <a:p>
            <a:pPr lvl="1"/>
            <a:r>
              <a:rPr lang="en-US" smtClean="0"/>
              <a:t>String processing algorithms</a:t>
            </a:r>
          </a:p>
          <a:p>
            <a:pPr lvl="1"/>
            <a:r>
              <a:rPr lang="en-US" smtClean="0"/>
              <a:t>Acceleration by custom FSMs in FPGA</a:t>
            </a:r>
          </a:p>
          <a:p>
            <a:pPr lvl="1"/>
            <a:r>
              <a:rPr lang="en-US" smtClean="0"/>
              <a:t>Data words: 2 bits</a:t>
            </a:r>
          </a:p>
          <a:p>
            <a:pPr lvl="2"/>
            <a:r>
              <a:rPr lang="en-US" smtClean="0">
                <a:sym typeface="Wingdings" panose="05000000000000000000" pitchFamily="2" charset="2"/>
              </a:rPr>
              <a:t> more suitable for FPGA (than CPU/GPU)</a:t>
            </a:r>
          </a:p>
          <a:p>
            <a:pPr lvl="2"/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17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349377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Genome </a:t>
            </a:r>
            <a:r>
              <a:rPr lang="en-US"/>
              <a:t>Assembly from Short Reads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2137792"/>
          </a:xfrm>
        </p:spPr>
        <p:txBody>
          <a:bodyPr/>
          <a:lstStyle/>
          <a:p>
            <a:r>
              <a:rPr lang="en-US" dirty="0" smtClean="0"/>
              <a:t>De Novo Genome assembly:</a:t>
            </a:r>
          </a:p>
          <a:p>
            <a:pPr lvl="1"/>
            <a:r>
              <a:rPr lang="en-US" dirty="0" smtClean="0"/>
              <a:t>Read a massive number of short fragments of DNA (reads)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rom </a:t>
            </a:r>
            <a:r>
              <a:rPr lang="en-US" dirty="0"/>
              <a:t>short </a:t>
            </a:r>
            <a:r>
              <a:rPr lang="en-US" dirty="0" smtClean="0"/>
              <a:t>reads, Find overlaps on both ends </a:t>
            </a:r>
          </a:p>
          <a:p>
            <a:pPr lvl="1"/>
            <a:r>
              <a:rPr lang="en-US" dirty="0" smtClean="0"/>
              <a:t>Construct the genome</a:t>
            </a:r>
          </a:p>
          <a:p>
            <a:pPr lvl="2"/>
            <a:r>
              <a:rPr lang="en-US" dirty="0" smtClean="0"/>
              <a:t>No reference sequence used</a:t>
            </a:r>
          </a:p>
          <a:p>
            <a:pPr lvl="1"/>
            <a:endParaRPr lang="en-US" dirty="0" smtClean="0"/>
          </a:p>
          <a:p>
            <a:pPr lvl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18</a:t>
            </a:fld>
            <a:endParaRPr lang="en-US" altLang="fa-I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4563" t="41731" r="12988" b="14563"/>
          <a:stretch/>
        </p:blipFill>
        <p:spPr>
          <a:xfrm>
            <a:off x="1043608" y="3645024"/>
            <a:ext cx="662473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2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150" y="608236"/>
            <a:ext cx="7773988" cy="444500"/>
          </a:xfrm>
        </p:spPr>
        <p:txBody>
          <a:bodyPr/>
          <a:lstStyle/>
          <a:p>
            <a:r>
              <a:rPr lang="en-US"/>
              <a:t>Short Read Mapping on a Reference Genome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301080"/>
            <a:ext cx="8278688" cy="4648200"/>
          </a:xfrm>
        </p:spPr>
        <p:txBody>
          <a:bodyPr/>
          <a:lstStyle/>
          <a:p>
            <a:r>
              <a:rPr lang="en-US" dirty="0" smtClean="0"/>
              <a:t>Human genome:</a:t>
            </a:r>
          </a:p>
          <a:p>
            <a:pPr lvl="1"/>
            <a:r>
              <a:rPr lang="en-US" sz="2400" b="0" dirty="0" smtClean="0"/>
              <a:t>Everyone have </a:t>
            </a:r>
            <a:r>
              <a:rPr lang="en-US" sz="2400" b="0" dirty="0"/>
              <a:t>a slightly </a:t>
            </a:r>
            <a:r>
              <a:rPr lang="en-US" sz="2400" b="0" dirty="0" smtClean="0"/>
              <a:t>different genome sequence</a:t>
            </a:r>
          </a:p>
          <a:p>
            <a:pPr lvl="2"/>
            <a:r>
              <a:rPr lang="en-US" dirty="0" smtClean="0"/>
              <a:t>Differences: </a:t>
            </a:r>
            <a:r>
              <a:rPr lang="en-US" dirty="0" smtClean="0">
                <a:sym typeface="Wingdings" panose="05000000000000000000" pitchFamily="2" charset="2"/>
              </a:rPr>
              <a:t> medical interests (potential diseases, …)</a:t>
            </a:r>
          </a:p>
          <a:p>
            <a:r>
              <a:rPr lang="en-US" dirty="0" smtClean="0"/>
              <a:t>Obtaining personal </a:t>
            </a:r>
            <a:r>
              <a:rPr lang="en-US" dirty="0"/>
              <a:t>genome </a:t>
            </a:r>
            <a:r>
              <a:rPr lang="en-US" dirty="0" smtClean="0"/>
              <a:t>sequence:</a:t>
            </a:r>
          </a:p>
          <a:p>
            <a:pPr lvl="1"/>
            <a:r>
              <a:rPr lang="en-US" dirty="0" smtClean="0"/>
              <a:t>By mapping DNA reads to reference human genome sequence</a:t>
            </a:r>
          </a:p>
          <a:p>
            <a:endParaRPr lang="en-US" dirty="0" smtClean="0"/>
          </a:p>
          <a:p>
            <a:r>
              <a:rPr lang="en-US" dirty="0" smtClean="0"/>
              <a:t>FPGA:</a:t>
            </a:r>
          </a:p>
          <a:p>
            <a:pPr lvl="1"/>
            <a:r>
              <a:rPr lang="en-US" dirty="0" smtClean="0"/>
              <a:t>Massively parallel mapping</a:t>
            </a:r>
            <a:endParaRPr lang="en-US" dirty="0"/>
          </a:p>
          <a:p>
            <a:pPr lvl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19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170698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29072"/>
            <a:ext cx="7772400" cy="4648200"/>
          </a:xfrm>
        </p:spPr>
        <p:txBody>
          <a:bodyPr/>
          <a:lstStyle/>
          <a:p>
            <a:r>
              <a:rPr lang="en-US" dirty="0" smtClean="0"/>
              <a:t>For speed-up</a:t>
            </a:r>
          </a:p>
          <a:p>
            <a:endParaRPr lang="en-US" dirty="0" smtClean="0"/>
          </a:p>
          <a:p>
            <a:r>
              <a:rPr lang="en-US" dirty="0" smtClean="0"/>
              <a:t>For power-efficiency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 err="1" smtClean="0"/>
              <a:t>reconfigurability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2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131057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1129680"/>
          </a:xfrm>
        </p:spPr>
        <p:txBody>
          <a:bodyPr/>
          <a:lstStyle/>
          <a:p>
            <a:r>
              <a:rPr lang="en-US" dirty="0" smtClean="0"/>
              <a:t>Microsoft Azure Project:</a:t>
            </a:r>
          </a:p>
          <a:p>
            <a:pPr lvl="1"/>
            <a:r>
              <a:rPr lang="en-US" dirty="0"/>
              <a:t>Accelerated Machine Learning with Project </a:t>
            </a:r>
            <a:r>
              <a:rPr lang="en-US" dirty="0" smtClean="0"/>
              <a:t>Brainwave</a:t>
            </a:r>
          </a:p>
          <a:p>
            <a:pPr lvl="1"/>
            <a:r>
              <a:rPr lang="en-US" dirty="0" smtClean="0"/>
              <a:t>Uses Intel FPGA</a:t>
            </a:r>
            <a:endParaRPr lang="fa-IR" dirty="0"/>
          </a:p>
          <a:p>
            <a:pPr lvl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20</a:t>
            </a:fld>
            <a:endParaRPr lang="en-US" altLang="fa-IR"/>
          </a:p>
        </p:txBody>
      </p:sp>
      <p:sp>
        <p:nvSpPr>
          <p:cNvPr id="5" name="Rectangle 4">
            <a:hlinkClick r:id="rId2" action="ppaction://hlinkfile"/>
          </p:cNvPr>
          <p:cNvSpPr/>
          <p:nvPr/>
        </p:nvSpPr>
        <p:spPr>
          <a:xfrm>
            <a:off x="1043608" y="3085510"/>
            <a:ext cx="763284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Video: </a:t>
            </a:r>
            <a:r>
              <a:rPr lang="fa-IR" dirty="0" smtClean="0"/>
              <a:t>Azure </a:t>
            </a:r>
            <a:r>
              <a:rPr lang="fa-IR" dirty="0"/>
              <a:t>Accelerated Machine Learning with Project Brainwave</a:t>
            </a:r>
          </a:p>
        </p:txBody>
      </p:sp>
    </p:spTree>
    <p:extLst>
      <p:ext uri="{BB962C8B-B14F-4D97-AF65-F5344CB8AC3E}">
        <p14:creationId xmlns:p14="http://schemas.microsoft.com/office/powerpoint/2010/main" val="31191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Efficiency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Consumption:</a:t>
            </a:r>
          </a:p>
          <a:p>
            <a:pPr lvl="1"/>
            <a:r>
              <a:rPr lang="en-US" dirty="0" smtClean="0"/>
              <a:t>As a global issue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Power wall in chips</a:t>
            </a:r>
          </a:p>
          <a:p>
            <a:pPr lvl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21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49633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Power/Energy as a Global Issue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Energy consumption (if current rate):</a:t>
            </a:r>
          </a:p>
          <a:p>
            <a:pPr lvl="1"/>
            <a:r>
              <a:rPr lang="en-US" dirty="0" smtClean="0"/>
              <a:t>By the year 2030, </a:t>
            </a:r>
            <a:r>
              <a:rPr lang="en-US" b="1" dirty="0" err="1" smtClean="0"/>
              <a:t>x30</a:t>
            </a:r>
            <a:r>
              <a:rPr lang="en-US" dirty="0" smtClean="0"/>
              <a:t> growth only for ICT (Information and Communication Technology)</a:t>
            </a:r>
          </a:p>
          <a:p>
            <a:pPr lvl="1"/>
            <a:r>
              <a:rPr lang="en-US" dirty="0" smtClean="0"/>
              <a:t>&gt;&gt; current total energy consumption for everything</a:t>
            </a:r>
          </a:p>
          <a:p>
            <a:r>
              <a:rPr lang="en-US" dirty="0" smtClean="0"/>
              <a:t>More growth because of:</a:t>
            </a:r>
          </a:p>
          <a:p>
            <a:pPr lvl="1"/>
            <a:r>
              <a:rPr lang="en-US" dirty="0" smtClean="0"/>
              <a:t>More Internet users</a:t>
            </a:r>
          </a:p>
          <a:p>
            <a:pPr lvl="1"/>
            <a:r>
              <a:rPr lang="en-US" dirty="0" smtClean="0"/>
              <a:t>More </a:t>
            </a:r>
            <a:r>
              <a:rPr lang="en-US" dirty="0" err="1" smtClean="0"/>
              <a:t>IoT</a:t>
            </a:r>
            <a:r>
              <a:rPr lang="en-US" dirty="0" smtClean="0"/>
              <a:t> things</a:t>
            </a:r>
          </a:p>
          <a:p>
            <a:pPr lvl="1"/>
            <a:r>
              <a:rPr lang="en-US" dirty="0" smtClean="0"/>
              <a:t>More social networks</a:t>
            </a:r>
          </a:p>
          <a:p>
            <a:pPr lvl="1"/>
            <a:r>
              <a:rPr lang="en-US" dirty="0" smtClean="0"/>
              <a:t>More video on demand</a:t>
            </a:r>
          </a:p>
          <a:p>
            <a:pPr lvl="1"/>
            <a:r>
              <a:rPr lang="en-US" dirty="0" smtClean="0"/>
              <a:t>More cloud computing</a:t>
            </a:r>
          </a:p>
          <a:p>
            <a:pPr lvl="1"/>
            <a:r>
              <a:rPr lang="en-US" dirty="0" smtClean="0"/>
              <a:t>More electronic books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22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101126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Power/Energy as a Global Issue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Greenhouse gas emission:</a:t>
            </a:r>
          </a:p>
          <a:p>
            <a:pPr lvl="1"/>
            <a:r>
              <a:rPr lang="en-US" dirty="0" smtClean="0"/>
              <a:t>Currently higher than total air traffic</a:t>
            </a:r>
          </a:p>
          <a:p>
            <a:r>
              <a:rPr lang="en-US" dirty="0" smtClean="0"/>
              <a:t>Electricity bill for data centers:</a:t>
            </a:r>
          </a:p>
          <a:p>
            <a:pPr lvl="1"/>
            <a:r>
              <a:rPr lang="en-US" dirty="0" smtClean="0"/>
              <a:t>Google: Currently higher cost than its equipment</a:t>
            </a:r>
          </a:p>
          <a:p>
            <a:pPr lvl="1"/>
            <a:r>
              <a:rPr lang="en-US" dirty="0" smtClean="0"/>
              <a:t>Soon: cost of a data center solely by monthly power bill</a:t>
            </a:r>
          </a:p>
          <a:p>
            <a:pPr lvl="2"/>
            <a:r>
              <a:rPr lang="en-US" dirty="0" smtClean="0"/>
              <a:t>Google’s water-based data centers (on the ocean)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23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263804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Cooling in Data Centers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24</a:t>
            </a:fld>
            <a:endParaRPr lang="en-US" altLang="fa-IR"/>
          </a:p>
        </p:txBody>
      </p:sp>
      <p:pic>
        <p:nvPicPr>
          <p:cNvPr id="5" name="Picture 2" descr="DC_New_Test_La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009649"/>
            <a:ext cx="7610475" cy="485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12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Google’s Floating Data Center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25</a:t>
            </a:fld>
            <a:endParaRPr lang="en-US" altLang="fa-IR"/>
          </a:p>
        </p:txBody>
      </p:sp>
      <p:pic>
        <p:nvPicPr>
          <p:cNvPr id="1026" name="Picture 2" descr="Structure_from_Yerba_Bue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9" y="1789558"/>
            <a:ext cx="8089635" cy="394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5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Power/Energy as a Global Issue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846640" cy="1345704"/>
          </a:xfrm>
        </p:spPr>
        <p:txBody>
          <a:bodyPr/>
          <a:lstStyle/>
          <a:p>
            <a:r>
              <a:rPr lang="en-US" dirty="0" smtClean="0"/>
              <a:t>Limited oil production:</a:t>
            </a:r>
          </a:p>
          <a:p>
            <a:pPr lvl="1"/>
            <a:r>
              <a:rPr lang="en-US" dirty="0" smtClean="0"/>
              <a:t>Peak production reached in 2009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26</a:t>
            </a:fld>
            <a:endParaRPr lang="en-US" altLang="fa-I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355891"/>
            <a:ext cx="5948726" cy="258527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3568" y="5157192"/>
            <a:ext cx="7846640" cy="134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28" tIns="50914" rIns="101828" bIns="50914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 b="1">
                <a:solidFill>
                  <a:srgbClr val="FF5050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31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3177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3177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3177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31775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−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kern="0" dirty="0" smtClean="0"/>
              <a:t>Conclusion:</a:t>
            </a:r>
          </a:p>
          <a:p>
            <a:pPr lvl="1"/>
            <a:r>
              <a:rPr lang="en-US" kern="0" dirty="0" smtClean="0"/>
              <a:t>Computing performance: MIPS/W (not just MIPS)</a:t>
            </a:r>
          </a:p>
          <a:p>
            <a:pPr lvl="1"/>
            <a:endParaRPr lang="en-US" kern="0" dirty="0" smtClean="0"/>
          </a:p>
          <a:p>
            <a:pPr lvl="2"/>
            <a:endParaRPr lang="en-US" kern="0" dirty="0" smtClean="0"/>
          </a:p>
          <a:p>
            <a:pPr lvl="1"/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107136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005D33A-A498-4B3E-9EF0-54C15419E883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de-DE" altLang="fa-IR" dirty="0" smtClean="0"/>
              <a:t>Future High-Speed Systems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4" y="908720"/>
            <a:ext cx="8893175" cy="4648200"/>
          </a:xfrm>
        </p:spPr>
        <p:txBody>
          <a:bodyPr lIns="92160" tIns="46080" rIns="92160" bIns="46080"/>
          <a:lstStyle/>
          <a:p>
            <a:pPr marL="0" indent="0" defTabSz="449263" eaLnBrk="1" hangingPunct="1">
              <a:defRPr/>
            </a:pPr>
            <a:r>
              <a:rPr lang="en-GB" altLang="fa-IR" sz="1800" dirty="0" smtClean="0">
                <a:cs typeface="Lucida Sans Unicode" panose="020B0602030504020204" pitchFamily="34" charset="0"/>
              </a:rPr>
              <a:t> </a:t>
            </a:r>
            <a:r>
              <a:rPr lang="de-DE" altLang="fa-IR" sz="2800" dirty="0" smtClean="0"/>
              <a:t>Power wall</a:t>
            </a:r>
            <a:r>
              <a:rPr lang="en-GB" altLang="fa-IR" sz="2000" dirty="0" smtClean="0">
                <a:cs typeface="Lucida Sans Unicode" panose="020B0602030504020204" pitchFamily="34" charset="0"/>
              </a:rPr>
              <a:t>:</a:t>
            </a:r>
            <a:endParaRPr lang="en-GB" altLang="fa-IR" sz="1800" dirty="0" smtClean="0">
              <a:cs typeface="Lucida Sans Unicode" panose="020B0602030504020204" pitchFamily="34" charset="0"/>
            </a:endParaRPr>
          </a:p>
          <a:p>
            <a:pPr marL="406400" lvl="1" indent="-292100" defTabSz="449263" eaLnBrk="1" hangingPunct="1">
              <a:defRPr/>
            </a:pPr>
            <a:r>
              <a:rPr lang="en-GB" altLang="fa-IR" sz="2400" dirty="0" smtClean="0">
                <a:cs typeface="Lucida Sans Unicode" panose="020B0602030504020204" pitchFamily="34" charset="0"/>
              </a:rPr>
              <a:t>Frequency scaling:</a:t>
            </a:r>
          </a:p>
          <a:p>
            <a:pPr marL="808037" lvl="2" indent="-292100" defTabSz="449263" eaLnBrk="1" hangingPunct="1">
              <a:defRPr/>
            </a:pPr>
            <a:r>
              <a:rPr lang="en-GB" altLang="fa-IR" dirty="0" smtClean="0">
                <a:cs typeface="Lucida Sans Unicode" panose="020B0602030504020204" pitchFamily="34" charset="0"/>
              </a:rPr>
              <a:t>20% to 30% per year</a:t>
            </a:r>
          </a:p>
          <a:p>
            <a:pPr marL="406400" lvl="1" indent="-292100" defTabSz="449263" eaLnBrk="1" hangingPunct="1">
              <a:defRPr/>
            </a:pPr>
            <a:r>
              <a:rPr lang="en-GB" altLang="fa-IR" sz="2400" dirty="0">
                <a:cs typeface="Lucida Sans Unicode" panose="020B0602030504020204" pitchFamily="34" charset="0"/>
              </a:rPr>
              <a:t>Supply voltage </a:t>
            </a:r>
            <a:r>
              <a:rPr lang="en-GB" altLang="fa-IR" sz="2400" dirty="0" smtClean="0">
                <a:cs typeface="Lucida Sans Unicode" panose="020B0602030504020204" pitchFamily="34" charset="0"/>
              </a:rPr>
              <a:t>scaling (to keep power low):</a:t>
            </a:r>
          </a:p>
          <a:p>
            <a:pPr marL="808037" lvl="2" indent="-292100" defTabSz="449263" eaLnBrk="1" hangingPunct="1">
              <a:defRPr/>
            </a:pPr>
            <a:r>
              <a:rPr lang="en-GB" altLang="fa-IR" dirty="0" smtClean="0">
                <a:cs typeface="Lucida Sans Unicode" panose="020B0602030504020204" pitchFamily="34" charset="0"/>
              </a:rPr>
              <a:t> </a:t>
            </a:r>
            <a:r>
              <a:rPr lang="en-GB" altLang="fa-IR" dirty="0">
                <a:cs typeface="Lucida Sans Unicode" panose="020B0602030504020204" pitchFamily="34" charset="0"/>
              </a:rPr>
              <a:t>-15% per tech. </a:t>
            </a:r>
            <a:r>
              <a:rPr lang="en-GB" altLang="fa-IR" dirty="0" smtClean="0">
                <a:cs typeface="Lucida Sans Unicode" panose="020B0602030504020204" pitchFamily="34" charset="0"/>
              </a:rPr>
              <a:t>generation</a:t>
            </a:r>
          </a:p>
          <a:p>
            <a:pPr marL="808037" lvl="2" indent="-292100" defTabSz="449263" eaLnBrk="1" hangingPunct="1">
              <a:defRPr/>
            </a:pPr>
            <a:r>
              <a:rPr lang="en-GB" altLang="fa-IR" dirty="0" smtClean="0">
                <a:cs typeface="Lucida Sans Unicode" panose="020B0602030504020204" pitchFamily="34" charset="0"/>
              </a:rPr>
              <a:t>Recent years: slowed down </a:t>
            </a:r>
          </a:p>
          <a:p>
            <a:pPr marL="1265237" lvl="3" indent="-292100" defTabSz="449263" eaLnBrk="1" hangingPunct="1">
              <a:defRPr/>
            </a:pPr>
            <a:r>
              <a:rPr lang="en-GB" altLang="fa-IR" sz="2000" dirty="0" smtClean="0">
                <a:cs typeface="Lucida Sans Unicode" panose="020B0602030504020204" pitchFamily="34" charset="0"/>
                <a:sym typeface="Wingdings" panose="05000000000000000000" pitchFamily="2" charset="2"/>
              </a:rPr>
              <a:t> Approaching power wall:</a:t>
            </a:r>
          </a:p>
          <a:p>
            <a:pPr marL="1722437" lvl="4" indent="-292100" defTabSz="449263" eaLnBrk="1" hangingPunct="1">
              <a:defRPr/>
            </a:pPr>
            <a:r>
              <a:rPr lang="en-GB" altLang="fa-IR" sz="1800" dirty="0" smtClean="0">
                <a:cs typeface="Lucida Sans Unicode" panose="020B0602030504020204" pitchFamily="34" charset="0"/>
                <a:sym typeface="Wingdings" panose="05000000000000000000" pitchFamily="2" charset="2"/>
              </a:rPr>
              <a:t>Max power that can be dissipated for a given chip area (~90 W/</a:t>
            </a:r>
            <a:r>
              <a:rPr lang="en-GB" altLang="fa-IR" sz="1800" dirty="0" err="1" smtClean="0">
                <a:cs typeface="Lucida Sans Unicode" panose="020B0602030504020204" pitchFamily="34" charset="0"/>
                <a:sym typeface="Wingdings" panose="05000000000000000000" pitchFamily="2" charset="2"/>
              </a:rPr>
              <a:t>cm</a:t>
            </a:r>
            <a:r>
              <a:rPr lang="en-GB" altLang="fa-IR" sz="1800" baseline="30000" dirty="0" err="1" smtClean="0">
                <a:cs typeface="Lucida Sans Unicode" panose="020B0602030504020204" pitchFamily="34" charset="0"/>
                <a:sym typeface="Wingdings" panose="05000000000000000000" pitchFamily="2" charset="2"/>
              </a:rPr>
              <a:t>2</a:t>
            </a:r>
            <a:r>
              <a:rPr lang="en-GB" altLang="fa-IR" sz="1800" dirty="0" smtClean="0">
                <a:cs typeface="Lucida Sans Unicode" panose="020B0602030504020204" pitchFamily="34" charset="0"/>
                <a:sym typeface="Wingdings" panose="05000000000000000000" pitchFamily="2" charset="2"/>
              </a:rPr>
              <a:t>)</a:t>
            </a:r>
          </a:p>
          <a:p>
            <a:pPr marL="406400" lvl="1" indent="-292100" defTabSz="449263" eaLnBrk="1" hangingPunct="1">
              <a:defRPr/>
            </a:pPr>
            <a:r>
              <a:rPr lang="en-GB" altLang="fa-IR" dirty="0" smtClean="0">
                <a:cs typeface="Lucida Sans Unicode" panose="020B0602030504020204" pitchFamily="34" charset="0"/>
                <a:sym typeface="Wingdings" panose="05000000000000000000" pitchFamily="2" charset="2"/>
              </a:rPr>
              <a:t>No increase in frequency: not useful (static power)</a:t>
            </a:r>
          </a:p>
          <a:p>
            <a:pPr marL="406400" lvl="1" indent="-292100" defTabSz="449263" eaLnBrk="1" hangingPunct="1">
              <a:defRPr/>
            </a:pPr>
            <a:endParaRPr lang="en-GB" altLang="fa-IR" dirty="0">
              <a:cs typeface="Lucida Sans Unicode" panose="020B0602030504020204" pitchFamily="34" charset="0"/>
            </a:endParaRPr>
          </a:p>
          <a:p>
            <a:pPr marL="341313" indent="-341313" defTabSz="449263" eaLnBrk="1" hangingPunct="1">
              <a:defRPr/>
            </a:pPr>
            <a:r>
              <a:rPr lang="en-US" dirty="0" smtClean="0"/>
              <a:t>Solution:</a:t>
            </a:r>
            <a:endParaRPr lang="en-US" dirty="0"/>
          </a:p>
          <a:p>
            <a:pPr marL="765175" lvl="1" indent="-231775" defTabSz="449263" eaLnBrk="1" hangingPunct="1">
              <a:defRPr/>
            </a:pPr>
            <a:r>
              <a:rPr lang="en-US" dirty="0" smtClean="0"/>
              <a:t> Dark silicon:</a:t>
            </a:r>
            <a:endParaRPr lang="en-US" dirty="0"/>
          </a:p>
          <a:p>
            <a:pPr lvl="2" defTabSz="449263" eaLnBrk="1" hangingPunct="1">
              <a:defRPr/>
            </a:pPr>
            <a:r>
              <a:rPr lang="en-US" sz="1800" dirty="0" smtClean="0"/>
              <a:t>Keep parts of the chip off</a:t>
            </a:r>
          </a:p>
          <a:p>
            <a:pPr marL="1030288" lvl="3" indent="0" defTabSz="449263" eaLnBrk="1" hangingPunct="1">
              <a:lnSpc>
                <a:spcPct val="93000"/>
              </a:lnSpc>
              <a:buClr>
                <a:srgbClr val="000000"/>
              </a:buClr>
              <a:buFont typeface="Arial" panose="020B0604020202020204" pitchFamily="34" charset="0"/>
              <a:buNone/>
              <a:defRPr/>
            </a:pPr>
            <a:endParaRPr lang="en-GB" altLang="fa-IR" sz="1800" dirty="0" smtClean="0"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61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150" y="332656"/>
            <a:ext cx="7773988" cy="444500"/>
          </a:xfrm>
        </p:spPr>
        <p:txBody>
          <a:bodyPr/>
          <a:lstStyle/>
          <a:p>
            <a:r>
              <a:rPr lang="en-US" dirty="0" smtClean="0"/>
              <a:t>Power Wall in Chips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581000"/>
            <a:ext cx="8784976" cy="4648200"/>
          </a:xfrm>
        </p:spPr>
        <p:txBody>
          <a:bodyPr/>
          <a:lstStyle/>
          <a:p>
            <a:r>
              <a:rPr lang="en-US" dirty="0" smtClean="0"/>
              <a:t>Power wall:</a:t>
            </a:r>
          </a:p>
          <a:p>
            <a:pPr lvl="1"/>
            <a:r>
              <a:rPr lang="en-US" dirty="0" smtClean="0"/>
              <a:t>Supply voltage does not scale as before (15% per year)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 Power consumption is approaching its ultimate limit:</a:t>
            </a:r>
          </a:p>
          <a:p>
            <a:pPr lvl="3"/>
            <a:r>
              <a:rPr lang="en-US" sz="1800" dirty="0" smtClean="0">
                <a:sym typeface="Wingdings" panose="05000000000000000000" pitchFamily="2" charset="2"/>
              </a:rPr>
              <a:t>that can dissipate for a given chip area (~90 W/</a:t>
            </a:r>
            <a:r>
              <a:rPr lang="en-US" sz="1800" dirty="0" err="1" smtClean="0">
                <a:sym typeface="Wingdings" panose="05000000000000000000" pitchFamily="2" charset="2"/>
              </a:rPr>
              <a:t>cm</a:t>
            </a:r>
            <a:r>
              <a:rPr lang="en-US" sz="1800" baseline="30000" dirty="0" err="1" smtClean="0">
                <a:sym typeface="Wingdings" panose="05000000000000000000" pitchFamily="2" charset="2"/>
              </a:rPr>
              <a:t>2</a:t>
            </a:r>
            <a:r>
              <a:rPr lang="en-US" sz="1800" dirty="0" smtClean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en-US" sz="2200" dirty="0" smtClean="0">
                <a:sym typeface="Wingdings" panose="05000000000000000000" pitchFamily="2" charset="2"/>
              </a:rPr>
              <a:t> Need to limit activity of transistors</a:t>
            </a:r>
          </a:p>
          <a:p>
            <a:pPr lvl="3"/>
            <a:r>
              <a:rPr lang="en-US" sz="1800" dirty="0" smtClean="0">
                <a:sym typeface="Wingdings" panose="05000000000000000000" pitchFamily="2" charset="2"/>
              </a:rPr>
              <a:t>Not sufficient due to static power</a:t>
            </a:r>
          </a:p>
          <a:p>
            <a:pPr lvl="2"/>
            <a:endParaRPr lang="en-US" sz="2200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28</a:t>
            </a:fld>
            <a:endParaRPr lang="en-US" altLang="fa-I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780928"/>
            <a:ext cx="6904186" cy="36130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24328" y="5533782"/>
            <a:ext cx="121860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Kaeli15</a:t>
            </a:r>
            <a:r>
              <a:rPr lang="en-US" dirty="0"/>
              <a:t>]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94617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150" y="332656"/>
            <a:ext cx="7773988" cy="444500"/>
          </a:xfrm>
        </p:spPr>
        <p:txBody>
          <a:bodyPr/>
          <a:lstStyle/>
          <a:p>
            <a:r>
              <a:rPr lang="en-US" dirty="0" smtClean="0"/>
              <a:t>Power Wall in </a:t>
            </a:r>
            <a:r>
              <a:rPr lang="en-US" smtClean="0"/>
              <a:t>Chips (repeated)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869032"/>
            <a:ext cx="8784976" cy="1983904"/>
          </a:xfrm>
        </p:spPr>
        <p:txBody>
          <a:bodyPr/>
          <a:lstStyle/>
          <a:p>
            <a:r>
              <a:rPr lang="en-US" dirty="0" smtClean="0"/>
              <a:t>Power wall:</a:t>
            </a:r>
          </a:p>
          <a:p>
            <a:pPr lvl="1"/>
            <a:r>
              <a:rPr lang="en-US" sz="2400" dirty="0" smtClean="0"/>
              <a:t>Percentage of a microprocessor chip that can be ON (</a:t>
            </a:r>
            <a:r>
              <a:rPr lang="en-US" dirty="0" smtClean="0"/>
              <a:t>to keep within the available power budget)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29</a:t>
            </a:fld>
            <a:endParaRPr lang="en-US" altLang="fa-I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674466"/>
            <a:ext cx="4248472" cy="3696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6256" y="5661248"/>
            <a:ext cx="1589882" cy="43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Kanduri17</a:t>
            </a:r>
            <a:r>
              <a:rPr lang="en-US" dirty="0" smtClean="0"/>
              <a:t>]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47302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005D33A-A498-4B3E-9EF0-54C15419E883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de-DE" altLang="fa-IR" dirty="0" smtClean="0"/>
              <a:t>Reconfigurable Systems Advantages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943839"/>
            <a:ext cx="8281615" cy="4429377"/>
          </a:xfrm>
        </p:spPr>
        <p:txBody>
          <a:bodyPr lIns="92160" tIns="46080" rIns="92160" bIns="46080"/>
          <a:lstStyle/>
          <a:p>
            <a:pPr marL="0" indent="0" defTabSz="449263" eaLnBrk="1" hangingPunct="1">
              <a:defRPr/>
            </a:pPr>
            <a:r>
              <a:rPr lang="en-GB" altLang="fa-IR" sz="1800" dirty="0" smtClean="0">
                <a:cs typeface="Lucida Sans Unicode" panose="020B0602030504020204" pitchFamily="34" charset="0"/>
              </a:rPr>
              <a:t> </a:t>
            </a:r>
            <a:r>
              <a:rPr lang="en-US" altLang="fa-IR" sz="2800" dirty="0" smtClean="0">
                <a:cs typeface="Lucida Sans Unicode" panose="020B0602030504020204" pitchFamily="34" charset="0"/>
              </a:rPr>
              <a:t>Performance enhancement</a:t>
            </a:r>
            <a:endParaRPr lang="en-US" altLang="fa-IR" sz="2000" dirty="0" smtClean="0">
              <a:cs typeface="Lucida Sans Unicode" panose="020B0602030504020204" pitchFamily="34" charset="0"/>
            </a:endParaRPr>
          </a:p>
          <a:p>
            <a:pPr lvl="1"/>
            <a:r>
              <a:rPr lang="en-US" altLang="fa-IR" sz="2400" dirty="0" smtClean="0">
                <a:cs typeface="Lucida Sans Unicode" panose="020B0602030504020204" pitchFamily="34" charset="0"/>
              </a:rPr>
              <a:t>Performance enhancement through scaling stopped</a:t>
            </a:r>
          </a:p>
          <a:p>
            <a:pPr lvl="2"/>
            <a:r>
              <a:rPr lang="en-US" altLang="fa-IR" sz="2800" dirty="0">
                <a:cs typeface="Lucida Sans Unicode" panose="020B0602030504020204" pitchFamily="34" charset="0"/>
              </a:rPr>
              <a:t> </a:t>
            </a:r>
            <a:r>
              <a:rPr lang="en-US" altLang="fa-IR" dirty="0" smtClean="0">
                <a:cs typeface="Lucida Sans Unicode" panose="020B0602030504020204" pitchFamily="34" charset="0"/>
              </a:rPr>
              <a:t>Architectures with highly parallel structures can fill the gap.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8" y="2636912"/>
            <a:ext cx="7920360" cy="410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8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150" y="332656"/>
            <a:ext cx="7773988" cy="444500"/>
          </a:xfrm>
        </p:spPr>
        <p:txBody>
          <a:bodyPr/>
          <a:lstStyle/>
          <a:p>
            <a:r>
              <a:rPr lang="en-US" dirty="0" smtClean="0"/>
              <a:t>Power Wall in Chips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013048"/>
            <a:ext cx="8280920" cy="1983904"/>
          </a:xfrm>
        </p:spPr>
        <p:txBody>
          <a:bodyPr/>
          <a:lstStyle/>
          <a:p>
            <a:r>
              <a:rPr lang="en-US" dirty="0" smtClean="0"/>
              <a:t>Limitation on </a:t>
            </a:r>
            <a:r>
              <a:rPr lang="en-US" dirty="0"/>
              <a:t>available </a:t>
            </a:r>
            <a:r>
              <a:rPr lang="en-US" dirty="0" smtClean="0"/>
              <a:t>gate-density:</a:t>
            </a:r>
          </a:p>
          <a:p>
            <a:pPr lvl="1"/>
            <a:r>
              <a:rPr lang="en-US" sz="2800" dirty="0" smtClean="0"/>
              <a:t>Future chips:</a:t>
            </a:r>
            <a:r>
              <a:rPr lang="en-US" dirty="0" smtClean="0"/>
              <a:t> more </a:t>
            </a:r>
            <a:r>
              <a:rPr lang="en-US" dirty="0"/>
              <a:t>resources </a:t>
            </a:r>
            <a:r>
              <a:rPr lang="en-US" dirty="0" smtClean="0"/>
              <a:t>than what </a:t>
            </a:r>
            <a:r>
              <a:rPr lang="en-US" dirty="0"/>
              <a:t>can be powered ON at any given time</a:t>
            </a:r>
            <a:r>
              <a:rPr lang="en-US" b="0" dirty="0" smtClean="0"/>
              <a:t>.</a:t>
            </a:r>
          </a:p>
          <a:p>
            <a:r>
              <a:rPr lang="en-US" dirty="0" smtClean="0"/>
              <a:t>Efficient solution:</a:t>
            </a:r>
          </a:p>
          <a:p>
            <a:pPr lvl="1"/>
            <a:r>
              <a:rPr lang="en-US" dirty="0" smtClean="0"/>
              <a:t>Heterogeneous architecture:</a:t>
            </a:r>
          </a:p>
          <a:p>
            <a:pPr lvl="2"/>
            <a:r>
              <a:rPr lang="en-US" dirty="0" smtClean="0"/>
              <a:t>Most efficient core/module will be chosen dynamically for an application/task at hand.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 Dynamic (on-demand) resource allocation in reconfigurable systems:</a:t>
            </a:r>
          </a:p>
          <a:p>
            <a:pPr lvl="2"/>
            <a:r>
              <a:rPr lang="en-US" dirty="0" smtClean="0"/>
              <a:t>Install at a post-fabrication phase the most suitable core/accelerator for a certain task (rather than predicting at design time the most efficient architecture).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30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295063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005D33A-A498-4B3E-9EF0-54C15419E883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de-DE" altLang="fa-IR" dirty="0" smtClean="0"/>
              <a:t>Future High-Speed Systems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6849" y="1159863"/>
            <a:ext cx="8281615" cy="4429377"/>
          </a:xfrm>
        </p:spPr>
        <p:txBody>
          <a:bodyPr lIns="92160" tIns="46080" rIns="92160" bIns="46080"/>
          <a:lstStyle/>
          <a:p>
            <a:pPr marL="0" indent="0" defTabSz="449263" eaLnBrk="1" hangingPunct="1">
              <a:defRPr/>
            </a:pPr>
            <a:r>
              <a:rPr lang="en-GB" altLang="fa-IR" sz="1800" dirty="0" smtClean="0">
                <a:cs typeface="Lucida Sans Unicode" panose="020B0602030504020204" pitchFamily="34" charset="0"/>
              </a:rPr>
              <a:t> </a:t>
            </a:r>
            <a:r>
              <a:rPr lang="de-DE" altLang="fa-IR" sz="2800" dirty="0" smtClean="0"/>
              <a:t>Power wall</a:t>
            </a:r>
            <a:r>
              <a:rPr lang="en-US" altLang="fa-IR" sz="2000" dirty="0" smtClean="0">
                <a:cs typeface="Lucida Sans Unicode" panose="020B0602030504020204" pitchFamily="34" charset="0"/>
              </a:rPr>
              <a:t>:</a:t>
            </a:r>
          </a:p>
          <a:p>
            <a:pPr lvl="1"/>
            <a:r>
              <a:rPr lang="en-US" sz="2800" dirty="0" smtClean="0"/>
              <a:t>Future chips:</a:t>
            </a:r>
            <a:r>
              <a:rPr lang="en-US" dirty="0" smtClean="0"/>
              <a:t> more </a:t>
            </a:r>
            <a:r>
              <a:rPr lang="en-US" dirty="0"/>
              <a:t>resources </a:t>
            </a:r>
            <a:r>
              <a:rPr lang="en-US" dirty="0" smtClean="0"/>
              <a:t>than what </a:t>
            </a:r>
            <a:r>
              <a:rPr lang="en-US" dirty="0"/>
              <a:t>can be powered ON at any given time</a:t>
            </a:r>
            <a:r>
              <a:rPr lang="en-US" b="0" dirty="0" smtClean="0"/>
              <a:t>.</a:t>
            </a:r>
          </a:p>
          <a:p>
            <a:pPr lvl="1"/>
            <a:r>
              <a:rPr lang="en-US" altLang="fa-IR" sz="2800" dirty="0" smtClean="0">
                <a:cs typeface="Lucida Sans Unicode" panose="020B0602030504020204" pitchFamily="34" charset="0"/>
              </a:rPr>
              <a:t>Resource overhead of reconfigurable device NOT a limiting factor:</a:t>
            </a:r>
          </a:p>
          <a:p>
            <a:pPr lvl="1"/>
            <a:r>
              <a:rPr lang="en-US" altLang="fa-IR" sz="2800" dirty="0" smtClean="0">
                <a:cs typeface="Lucida Sans Unicode" panose="020B0602030504020204" pitchFamily="34" charset="0"/>
              </a:rPr>
              <a:t> </a:t>
            </a:r>
            <a:r>
              <a:rPr lang="en-US" altLang="fa-IR" sz="2800" dirty="0" smtClean="0">
                <a:cs typeface="Lucida Sans Unicode" panose="020B0602030504020204" pitchFamily="34" charset="0"/>
                <a:sym typeface="Wingdings" panose="05000000000000000000" pitchFamily="2" charset="2"/>
              </a:rPr>
              <a:t> Extra area offer </a:t>
            </a:r>
            <a:r>
              <a:rPr lang="en-US" altLang="fa-IR" sz="3000" dirty="0" err="1" smtClean="0">
                <a:cs typeface="Lucida Sans Unicode" panose="020B0602030504020204" pitchFamily="34" charset="0"/>
                <a:sym typeface="Wingdings" panose="05000000000000000000" pitchFamily="2" charset="2"/>
              </a:rPr>
              <a:t>reconfigurability</a:t>
            </a:r>
            <a:r>
              <a:rPr lang="en-US" altLang="fa-IR" sz="3000" dirty="0" smtClean="0">
                <a:cs typeface="Lucida Sans Unicode" panose="020B0602030504020204" pitchFamily="34" charset="0"/>
                <a:sym typeface="Wingdings" panose="05000000000000000000" pitchFamily="2" charset="2"/>
              </a:rPr>
              <a:t> (flexibility)</a:t>
            </a:r>
            <a:r>
              <a:rPr lang="en-US" altLang="fa-IR" sz="3000" dirty="0" smtClean="0">
                <a:cs typeface="Lucida Sans Unicode" panose="020B0602030504020204" pitchFamily="34" charset="0"/>
              </a:rPr>
              <a:t> targeting:</a:t>
            </a:r>
          </a:p>
          <a:p>
            <a:pPr lvl="2"/>
            <a:r>
              <a:rPr lang="en-US" altLang="fa-IR" sz="3000" dirty="0">
                <a:cs typeface="Lucida Sans Unicode" panose="020B0602030504020204" pitchFamily="34" charset="0"/>
              </a:rPr>
              <a:t> </a:t>
            </a:r>
            <a:r>
              <a:rPr lang="en-US" altLang="fa-IR" sz="3000" dirty="0" smtClean="0">
                <a:cs typeface="Lucida Sans Unicode" panose="020B0602030504020204" pitchFamily="34" charset="0"/>
              </a:rPr>
              <a:t>reliability</a:t>
            </a:r>
          </a:p>
          <a:p>
            <a:pPr lvl="2"/>
            <a:r>
              <a:rPr lang="en-US" altLang="fa-IR" sz="3000" dirty="0" smtClean="0">
                <a:cs typeface="Lucida Sans Unicode" panose="020B0602030504020204" pitchFamily="34" charset="0"/>
              </a:rPr>
              <a:t> performance enhancement</a:t>
            </a:r>
          </a:p>
        </p:txBody>
      </p:sp>
    </p:spTree>
    <p:extLst>
      <p:ext uri="{BB962C8B-B14F-4D97-AF65-F5344CB8AC3E}">
        <p14:creationId xmlns:p14="http://schemas.microsoft.com/office/powerpoint/2010/main" val="24518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Applications for Reconfigurability</a:t>
            </a:r>
            <a:endParaRPr lang="fa-IR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8021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150" y="332656"/>
            <a:ext cx="7773988" cy="444500"/>
          </a:xfrm>
        </p:spPr>
        <p:txBody>
          <a:bodyPr/>
          <a:lstStyle/>
          <a:p>
            <a:r>
              <a:rPr lang="en-US" dirty="0" smtClean="0"/>
              <a:t>Reliability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391" y="908720"/>
            <a:ext cx="8280920" cy="1983904"/>
          </a:xfrm>
        </p:spPr>
        <p:txBody>
          <a:bodyPr/>
          <a:lstStyle/>
          <a:p>
            <a:r>
              <a:rPr lang="en-US" sz="2400" dirty="0" smtClean="0"/>
              <a:t>Technology trend:</a:t>
            </a:r>
          </a:p>
          <a:p>
            <a:pPr lvl="1"/>
            <a:r>
              <a:rPr lang="en-US" sz="2400" dirty="0" smtClean="0"/>
              <a:t>Shrinking feature size </a:t>
            </a:r>
            <a:r>
              <a:rPr lang="en-US" sz="2400" dirty="0" smtClean="0">
                <a:sym typeface="Wingdings" panose="05000000000000000000" pitchFamily="2" charset="2"/>
              </a:rPr>
              <a:t></a:t>
            </a:r>
            <a:endParaRPr lang="en-US" sz="2400" dirty="0" smtClean="0"/>
          </a:p>
          <a:p>
            <a:pPr lvl="2"/>
            <a:r>
              <a:rPr lang="en-US" sz="2400" dirty="0" smtClean="0">
                <a:sym typeface="Wingdings" panose="05000000000000000000" pitchFamily="2" charset="2"/>
              </a:rPr>
              <a:t>Less reliable transistors</a:t>
            </a:r>
          </a:p>
          <a:p>
            <a:pPr lvl="2"/>
            <a:r>
              <a:rPr lang="en-US" sz="2400" dirty="0" smtClean="0"/>
              <a:t>Too many devices defective </a:t>
            </a:r>
            <a:r>
              <a:rPr lang="en-US" sz="2400" dirty="0"/>
              <a:t>at manufacture </a:t>
            </a:r>
            <a:r>
              <a:rPr lang="en-US" sz="2400" dirty="0" smtClean="0"/>
              <a:t>time</a:t>
            </a:r>
          </a:p>
          <a:p>
            <a:pPr lvl="2"/>
            <a:r>
              <a:rPr lang="en-US" sz="2400" dirty="0" smtClean="0">
                <a:sym typeface="Wingdings" panose="05000000000000000000" pitchFamily="2" charset="2"/>
              </a:rPr>
              <a:t>Many devices fail over time (e.g.,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by aging)</a:t>
            </a:r>
          </a:p>
          <a:p>
            <a:pPr lvl="2"/>
            <a:r>
              <a:rPr lang="en-US" sz="2400" dirty="0" smtClean="0">
                <a:sym typeface="Wingdings" panose="05000000000000000000" pitchFamily="2" charset="2"/>
              </a:rPr>
              <a:t>More soft errors</a:t>
            </a:r>
          </a:p>
          <a:p>
            <a:pPr lvl="1"/>
            <a:endParaRPr lang="en-US" sz="2400" dirty="0" smtClean="0">
              <a:sym typeface="Wingdings" panose="05000000000000000000" pitchFamily="2" charset="2"/>
            </a:endParaRPr>
          </a:p>
          <a:p>
            <a:pPr lvl="1"/>
            <a:endParaRPr lang="en-US" sz="2400" dirty="0" smtClean="0">
              <a:sym typeface="Wingdings" panose="05000000000000000000" pitchFamily="2" charset="2"/>
            </a:endParaRPr>
          </a:p>
          <a:p>
            <a:pPr lvl="1"/>
            <a:endParaRPr lang="en-US" sz="2400" dirty="0" smtClean="0">
              <a:sym typeface="Wingdings" panose="05000000000000000000" pitchFamily="2" charset="2"/>
            </a:endParaRPr>
          </a:p>
          <a:p>
            <a:pPr lvl="1"/>
            <a:endParaRPr lang="en-US" sz="2400" dirty="0" smtClean="0">
              <a:sym typeface="Wingdings" panose="05000000000000000000" pitchFamily="2" charset="2"/>
            </a:endParaRPr>
          </a:p>
          <a:p>
            <a:pPr lvl="2"/>
            <a:endParaRPr lang="en-US" dirty="0" smtClean="0"/>
          </a:p>
          <a:p>
            <a:pPr lvl="2"/>
            <a:endParaRPr lang="en-US" sz="2400" dirty="0"/>
          </a:p>
          <a:p>
            <a:pPr lvl="2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33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6310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005D33A-A498-4B3E-9EF0-54C15419E883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de-DE" altLang="fa-IR" dirty="0" smtClean="0"/>
              <a:t>Reconfigurable Systems Advantages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0865" y="980728"/>
            <a:ext cx="8281615" cy="4429377"/>
          </a:xfrm>
        </p:spPr>
        <p:txBody>
          <a:bodyPr lIns="92160" tIns="46080" rIns="92160" bIns="46080"/>
          <a:lstStyle/>
          <a:p>
            <a:pPr marL="0" indent="0" defTabSz="449263" eaLnBrk="1" hangingPunct="1">
              <a:defRPr/>
            </a:pPr>
            <a:r>
              <a:rPr lang="en-GB" altLang="fa-IR" sz="1800" dirty="0" smtClean="0">
                <a:cs typeface="Lucida Sans Unicode" panose="020B0602030504020204" pitchFamily="34" charset="0"/>
              </a:rPr>
              <a:t> </a:t>
            </a:r>
            <a:r>
              <a:rPr lang="en-US" altLang="fa-IR" sz="2800" dirty="0" smtClean="0">
                <a:cs typeface="Lucida Sans Unicode" panose="020B0602030504020204" pitchFamily="34" charset="0"/>
              </a:rPr>
              <a:t>Reliability</a:t>
            </a:r>
            <a:endParaRPr lang="en-US" altLang="fa-IR" sz="2000" dirty="0" smtClean="0">
              <a:cs typeface="Lucida Sans Unicode" panose="020B0602030504020204" pitchFamily="34" charset="0"/>
            </a:endParaRPr>
          </a:p>
          <a:p>
            <a:pPr lvl="1"/>
            <a:r>
              <a:rPr lang="en-US" altLang="fa-IR" sz="2600" dirty="0" smtClean="0">
                <a:cs typeface="Lucida Sans Unicode" panose="020B0602030504020204" pitchFamily="34" charset="0"/>
              </a:rPr>
              <a:t>Reconfigurable devices: excellent for fault tolerance:</a:t>
            </a:r>
          </a:p>
          <a:p>
            <a:pPr lvl="2"/>
            <a:r>
              <a:rPr lang="en-US" altLang="fa-IR" sz="2800" dirty="0">
                <a:cs typeface="Lucida Sans Unicode" panose="020B0602030504020204" pitchFamily="34" charset="0"/>
              </a:rPr>
              <a:t> </a:t>
            </a:r>
            <a:r>
              <a:rPr lang="en-US" altLang="fa-IR" sz="2800" dirty="0" smtClean="0">
                <a:cs typeface="Lucida Sans Unicode" panose="020B0602030504020204" pitchFamily="34" charset="0"/>
              </a:rPr>
              <a:t>Adapt to new faults on demand (e.g., aging)</a:t>
            </a:r>
          </a:p>
          <a:p>
            <a:pPr lvl="2"/>
            <a:r>
              <a:rPr lang="en-US" altLang="fa-IR" sz="2800" dirty="0" smtClean="0">
                <a:cs typeface="Lucida Sans Unicode" panose="020B0602030504020204" pitchFamily="34" charset="0"/>
              </a:rPr>
              <a:t> Isolate defects</a:t>
            </a:r>
          </a:p>
          <a:p>
            <a:pPr lvl="2"/>
            <a:r>
              <a:rPr lang="en-US" altLang="fa-IR" sz="2800" dirty="0">
                <a:cs typeface="Lucida Sans Unicode" panose="020B0602030504020204" pitchFamily="34" charset="0"/>
              </a:rPr>
              <a:t> </a:t>
            </a:r>
            <a:r>
              <a:rPr lang="en-US" altLang="fa-IR" sz="2800" dirty="0" smtClean="0">
                <a:cs typeface="Lucida Sans Unicode" panose="020B0602030504020204" pitchFamily="34" charset="0"/>
              </a:rPr>
              <a:t>Correct defects</a:t>
            </a:r>
          </a:p>
          <a:p>
            <a:pPr lvl="2"/>
            <a:r>
              <a:rPr lang="en-US" altLang="fa-IR" sz="2800" dirty="0">
                <a:cs typeface="Lucida Sans Unicode" panose="020B0602030504020204" pitchFamily="34" charset="0"/>
              </a:rPr>
              <a:t> </a:t>
            </a:r>
            <a:r>
              <a:rPr lang="en-US" altLang="fa-IR" sz="2800" dirty="0" smtClean="0">
                <a:cs typeface="Lucida Sans Unicode" panose="020B0602030504020204" pitchFamily="34" charset="0"/>
              </a:rPr>
              <a:t>Provide spare resources to substitute defective blocks</a:t>
            </a:r>
            <a:endParaRPr lang="en-US" altLang="fa-IR" sz="2800" dirty="0"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32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BEDA38F-1213-491F-9D27-EF0458EDC28C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dirty="0" smtClean="0"/>
              <a:t>Rapid prototyping</a:t>
            </a:r>
          </a:p>
        </p:txBody>
      </p:sp>
      <p:sp>
        <p:nvSpPr>
          <p:cNvPr id="7270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1219200"/>
            <a:ext cx="8640960" cy="4648200"/>
          </a:xfrm>
        </p:spPr>
        <p:txBody>
          <a:bodyPr lIns="92160" tIns="46080" rIns="92160" bIns="46080"/>
          <a:lstStyle/>
          <a:p>
            <a:pPr marL="341313" indent="-341313" defTabSz="449263" eaLnBrk="1" hangingPunct="1"/>
            <a:r>
              <a:rPr lang="en-US" altLang="fa-IR" sz="2400" dirty="0" smtClean="0">
                <a:solidFill>
                  <a:srgbClr val="FF0000"/>
                </a:solidFill>
              </a:rPr>
              <a:t>Verifying ASIC in real conditions before fabrication</a:t>
            </a:r>
          </a:p>
          <a:p>
            <a:pPr marL="1135063" lvl="2" indent="-177800" defTabSz="449263" eaLnBrk="1" hangingPunct="1"/>
            <a:r>
              <a:rPr lang="en-US" altLang="fa-IR" dirty="0" smtClean="0">
                <a:solidFill>
                  <a:srgbClr val="000000"/>
                </a:solidFill>
              </a:rPr>
              <a:t>High </a:t>
            </a:r>
            <a:r>
              <a:rPr lang="en-US" altLang="fa-IR" dirty="0" err="1" smtClean="0">
                <a:solidFill>
                  <a:srgbClr val="000000"/>
                </a:solidFill>
              </a:rPr>
              <a:t>NRE</a:t>
            </a:r>
            <a:r>
              <a:rPr lang="en-US" altLang="fa-IR" dirty="0" smtClean="0">
                <a:solidFill>
                  <a:srgbClr val="000000"/>
                </a:solidFill>
              </a:rPr>
              <a:t> costs</a:t>
            </a:r>
          </a:p>
          <a:p>
            <a:pPr marL="765175" lvl="1" indent="-231775" defTabSz="449263" eaLnBrk="1" hangingPunct="1"/>
            <a:endParaRPr lang="en-US" altLang="fa-IR" sz="1000" dirty="0" smtClean="0"/>
          </a:p>
          <a:p>
            <a:pPr marL="765175" lvl="1" indent="-231775" defTabSz="449263" eaLnBrk="1" hangingPunct="1"/>
            <a:r>
              <a:rPr lang="en-US" altLang="fa-IR" sz="2400" dirty="0" smtClean="0"/>
              <a:t>Software simulation</a:t>
            </a:r>
          </a:p>
          <a:p>
            <a:pPr marL="1135063" lvl="2" indent="-177800" defTabSz="449263" eaLnBrk="1" hangingPunct="1"/>
            <a:r>
              <a:rPr lang="en-US" altLang="fa-IR" dirty="0" smtClean="0"/>
              <a:t>Relatively inexpensive</a:t>
            </a:r>
          </a:p>
          <a:p>
            <a:pPr marL="1135063" lvl="2" indent="-177800" defTabSz="449263" eaLnBrk="1" hangingPunct="1"/>
            <a:r>
              <a:rPr lang="en-US" altLang="fa-IR" dirty="0" smtClean="0"/>
              <a:t>Slow</a:t>
            </a:r>
          </a:p>
          <a:p>
            <a:pPr marL="1135063" lvl="2" indent="-177800" defTabSz="449263" eaLnBrk="1" hangingPunct="1"/>
            <a:r>
              <a:rPr lang="en-US" altLang="fa-IR" dirty="0" smtClean="0"/>
              <a:t>Accuracy?</a:t>
            </a:r>
          </a:p>
          <a:p>
            <a:pPr marL="765175" lvl="1" indent="-231775" defTabSz="449263" eaLnBrk="1" hangingPunct="1"/>
            <a:r>
              <a:rPr lang="en-US" altLang="fa-IR" sz="2400" dirty="0" smtClean="0"/>
              <a:t>Hardware emulation</a:t>
            </a:r>
          </a:p>
          <a:p>
            <a:pPr marL="1135063" lvl="2" indent="-177800" defTabSz="449263" eaLnBrk="1" hangingPunct="1"/>
            <a:r>
              <a:rPr lang="en-US" altLang="fa-IR" dirty="0" smtClean="0"/>
              <a:t>Hardware testing under real operation conditions</a:t>
            </a:r>
          </a:p>
          <a:p>
            <a:pPr marL="1135063" lvl="2" indent="-177800" defTabSz="449263" eaLnBrk="1" hangingPunct="1"/>
            <a:r>
              <a:rPr lang="en-US" altLang="fa-IR" dirty="0" smtClean="0"/>
              <a:t>Fast</a:t>
            </a:r>
          </a:p>
          <a:p>
            <a:pPr marL="1592263" lvl="3" indent="-177800" defTabSz="449263" eaLnBrk="1" hangingPunct="1"/>
            <a:r>
              <a:rPr lang="en-US" altLang="fa-IR" sz="2000" dirty="0" smtClean="0">
                <a:sym typeface="Wingdings" panose="05000000000000000000" pitchFamily="2" charset="2"/>
              </a:rPr>
              <a:t> </a:t>
            </a:r>
            <a:r>
              <a:rPr lang="en-US" altLang="fa-IR" sz="2000" dirty="0" smtClean="0"/>
              <a:t>Allows many more iterations</a:t>
            </a:r>
            <a:endParaRPr lang="en-US" altLang="fa-IR" dirty="0" smtClean="0"/>
          </a:p>
          <a:p>
            <a:pPr marL="1135063" lvl="2" indent="-177800" defTabSz="449263" eaLnBrk="1" hangingPunct="1"/>
            <a:r>
              <a:rPr lang="en-US" altLang="fa-IR" dirty="0" smtClean="0"/>
              <a:t>Accurate</a:t>
            </a:r>
          </a:p>
          <a:p>
            <a:pPr marL="1135063" lvl="2" indent="-177800" defTabSz="449263" eaLnBrk="1" hangingPunct="1"/>
            <a:endParaRPr lang="en-US" altLang="fa-IR" dirty="0" smtClean="0"/>
          </a:p>
          <a:p>
            <a:pPr marL="341313" indent="-341313" defTabSz="449263" eaLnBrk="1" hangingPunct="1"/>
            <a:endParaRPr lang="en-US" altLang="fa-IR" sz="2400" dirty="0" smtClean="0"/>
          </a:p>
        </p:txBody>
      </p:sp>
    </p:spTree>
    <p:extLst>
      <p:ext uri="{BB962C8B-B14F-4D97-AF65-F5344CB8AC3E}">
        <p14:creationId xmlns:p14="http://schemas.microsoft.com/office/powerpoint/2010/main" val="30522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a-IR" dirty="0" smtClean="0"/>
              <a:t>Cadence Palladium</a:t>
            </a:r>
          </a:p>
        </p:txBody>
      </p:sp>
      <p:sp>
        <p:nvSpPr>
          <p:cNvPr id="74755" name="Content Placeholder 3"/>
          <p:cNvSpPr>
            <a:spLocks noGrp="1"/>
          </p:cNvSpPr>
          <p:nvPr>
            <p:ph idx="1"/>
          </p:nvPr>
        </p:nvSpPr>
        <p:spPr>
          <a:xfrm>
            <a:off x="400050" y="1084263"/>
            <a:ext cx="3740150" cy="4648200"/>
          </a:xfrm>
        </p:spPr>
        <p:txBody>
          <a:bodyPr/>
          <a:lstStyle/>
          <a:p>
            <a:r>
              <a:rPr lang="en-US" altLang="fa-IR" dirty="0" smtClean="0"/>
              <a:t>hardware/software co-verification</a:t>
            </a:r>
          </a:p>
          <a:p>
            <a:r>
              <a:rPr lang="en-US" altLang="fa-IR" dirty="0" smtClean="0"/>
              <a:t>Features:</a:t>
            </a:r>
          </a:p>
          <a:p>
            <a:pPr lvl="1"/>
            <a:r>
              <a:rPr lang="en-US" altLang="fa-IR" dirty="0" smtClean="0"/>
              <a:t>Up to </a:t>
            </a:r>
            <a:r>
              <a:rPr lang="en-US" altLang="fa-IR" dirty="0" err="1" smtClean="0"/>
              <a:t>1,000,000X</a:t>
            </a:r>
            <a:r>
              <a:rPr lang="en-US" altLang="fa-IR" dirty="0" smtClean="0"/>
              <a:t> faster than RTL simulation</a:t>
            </a:r>
          </a:p>
          <a:p>
            <a:pPr lvl="1"/>
            <a:r>
              <a:rPr lang="en-US" altLang="fa-IR" dirty="0" smtClean="0"/>
              <a:t>Maximum capacity of up to </a:t>
            </a:r>
            <a:r>
              <a:rPr lang="en-US" altLang="fa-IR" dirty="0" err="1" smtClean="0"/>
              <a:t>256M</a:t>
            </a:r>
            <a:r>
              <a:rPr lang="en-US" altLang="fa-IR" dirty="0" smtClean="0"/>
              <a:t> ASIC gates</a:t>
            </a:r>
          </a:p>
          <a:p>
            <a:pPr lvl="1"/>
            <a:r>
              <a:rPr lang="en-US" altLang="fa-IR" dirty="0" smtClean="0"/>
              <a:t>Debug time</a:t>
            </a:r>
            <a:r>
              <a:rPr lang="en-US" altLang="fa-IR" smtClean="0"/>
              <a:t>: </a:t>
            </a:r>
          </a:p>
          <a:p>
            <a:pPr lvl="2"/>
            <a:r>
              <a:rPr lang="en-US" altLang="fa-IR" smtClean="0"/>
              <a:t>from months </a:t>
            </a:r>
            <a:r>
              <a:rPr lang="en-US" altLang="fa-IR" dirty="0" smtClean="0"/>
              <a:t>to hours</a:t>
            </a:r>
          </a:p>
          <a:p>
            <a:pPr lvl="1"/>
            <a:endParaRPr lang="en-US" altLang="fa-IR" dirty="0" smtClean="0"/>
          </a:p>
          <a:p>
            <a:pPr lvl="1"/>
            <a:endParaRPr lang="en-US" altLang="fa-IR" dirty="0" smtClean="0"/>
          </a:p>
          <a:p>
            <a:pPr lvl="1"/>
            <a:endParaRPr lang="en-US" altLang="fa-IR" dirty="0" smtClean="0"/>
          </a:p>
        </p:txBody>
      </p:sp>
      <p:sp>
        <p:nvSpPr>
          <p:cNvPr id="7475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F91DBB-74CA-44B6-B7D0-0330BBC93F72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pic>
        <p:nvPicPr>
          <p:cNvPr id="747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785813"/>
            <a:ext cx="4106862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3" y="3500438"/>
            <a:ext cx="51720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66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a-IR" dirty="0" smtClean="0"/>
              <a:t>Cadence </a:t>
            </a:r>
            <a:r>
              <a:rPr lang="en-US" altLang="fa-IR" dirty="0" err="1" smtClean="0"/>
              <a:t>Protium</a:t>
            </a:r>
            <a:r>
              <a:rPr lang="en-US" altLang="fa-IR" dirty="0" smtClean="0"/>
              <a:t> </a:t>
            </a:r>
            <a:r>
              <a:rPr lang="en-US" altLang="fa-IR" dirty="0" err="1" smtClean="0"/>
              <a:t>X2</a:t>
            </a:r>
            <a:endParaRPr lang="en-US" altLang="fa-IR" dirty="0" smtClean="0"/>
          </a:p>
        </p:txBody>
      </p:sp>
      <p:sp>
        <p:nvSpPr>
          <p:cNvPr id="74755" name="Content Placeholder 3"/>
          <p:cNvSpPr>
            <a:spLocks noGrp="1"/>
          </p:cNvSpPr>
          <p:nvPr>
            <p:ph idx="1"/>
          </p:nvPr>
        </p:nvSpPr>
        <p:spPr>
          <a:xfrm>
            <a:off x="400050" y="1084263"/>
            <a:ext cx="3740150" cy="4648200"/>
          </a:xfrm>
        </p:spPr>
        <p:txBody>
          <a:bodyPr/>
          <a:lstStyle/>
          <a:p>
            <a:r>
              <a:rPr lang="en-US" dirty="0" err="1" smtClean="0"/>
              <a:t>Protium</a:t>
            </a:r>
            <a:r>
              <a:rPr lang="en-US" dirty="0" smtClean="0"/>
              <a:t> </a:t>
            </a:r>
            <a:r>
              <a:rPr lang="en-US" dirty="0" err="1" smtClean="0"/>
              <a:t>X2</a:t>
            </a:r>
            <a:endParaRPr lang="en-US" dirty="0" smtClean="0"/>
          </a:p>
          <a:p>
            <a:pPr lvl="1"/>
            <a:r>
              <a:rPr lang="en-US" altLang="fa-IR" dirty="0" smtClean="0"/>
              <a:t>Xilinx </a:t>
            </a:r>
            <a:r>
              <a:rPr lang="en-US" altLang="fa-IR" dirty="0" err="1" smtClean="0"/>
              <a:t>UltraScale</a:t>
            </a:r>
            <a:r>
              <a:rPr lang="en-US" altLang="fa-IR" dirty="0" smtClean="0"/>
              <a:t>+</a:t>
            </a:r>
          </a:p>
          <a:p>
            <a:pPr lvl="1"/>
            <a:r>
              <a:rPr lang="en-US" dirty="0" smtClean="0"/>
              <a:t>10 B gates in 10 hours</a:t>
            </a:r>
            <a:endParaRPr lang="en-US" altLang="fa-IR" dirty="0" smtClean="0"/>
          </a:p>
          <a:p>
            <a:pPr lvl="1"/>
            <a:endParaRPr lang="en-US" altLang="fa-IR" dirty="0" smtClean="0"/>
          </a:p>
          <a:p>
            <a:pPr lvl="1"/>
            <a:endParaRPr lang="en-US" altLang="fa-IR" dirty="0" smtClean="0"/>
          </a:p>
        </p:txBody>
      </p:sp>
      <p:sp>
        <p:nvSpPr>
          <p:cNvPr id="7475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F91DBB-74CA-44B6-B7D0-0330BBC93F72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18" y="1556792"/>
            <a:ext cx="4348088" cy="40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0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BD208F4-1CBC-4B0B-903B-96DA007665EF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07864" y="446087"/>
            <a:ext cx="8214618" cy="412751"/>
          </a:xfrm>
        </p:spPr>
        <p:txBody>
          <a:bodyPr lIns="92160" tIns="46080" rIns="92160" bIns="46080"/>
          <a:lstStyle/>
          <a:p>
            <a:pPr eaLnBrk="1" hangingPunct="1"/>
            <a:r>
              <a:rPr lang="en-US" altLang="fa-IR" dirty="0" smtClean="0"/>
              <a:t>Post Fabrication Customization (</a:t>
            </a:r>
            <a:r>
              <a:rPr lang="en-US" altLang="fa-IR" dirty="0"/>
              <a:t>repeated)</a:t>
            </a:r>
            <a:endParaRPr lang="en-US" altLang="fa-IR" dirty="0" smtClean="0"/>
          </a:p>
        </p:txBody>
      </p:sp>
      <p:pic>
        <p:nvPicPr>
          <p:cNvPr id="7680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3762375"/>
            <a:ext cx="1246188" cy="183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463" y="4117975"/>
            <a:ext cx="1447800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3" y="5365750"/>
            <a:ext cx="20669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588" y="1735138"/>
            <a:ext cx="142875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8" name="AutoShape 10"/>
          <p:cNvSpPr>
            <a:spLocks noChangeArrowheads="1"/>
          </p:cNvSpPr>
          <p:nvPr/>
        </p:nvSpPr>
        <p:spPr bwMode="auto">
          <a:xfrm>
            <a:off x="5803900" y="1347788"/>
            <a:ext cx="1609725" cy="298450"/>
          </a:xfrm>
          <a:prstGeom prst="roundRect">
            <a:avLst>
              <a:gd name="adj" fmla="val 153"/>
            </a:avLst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 anchorCtr="1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GB" altLang="fa-IR" sz="2000">
                <a:solidFill>
                  <a:schemeClr val="tx1"/>
                </a:solidFill>
                <a:latin typeface="Times New Roman" panose="02020603050405020304" pitchFamily="18" charset="0"/>
              </a:rPr>
              <a:t>Manufacturer</a:t>
            </a:r>
          </a:p>
        </p:txBody>
      </p:sp>
      <p:sp>
        <p:nvSpPr>
          <p:cNvPr id="76809" name="Freeform 11"/>
          <p:cNvSpPr>
            <a:spLocks/>
          </p:cNvSpPr>
          <p:nvPr/>
        </p:nvSpPr>
        <p:spPr bwMode="auto">
          <a:xfrm>
            <a:off x="7508875" y="1116013"/>
            <a:ext cx="1027113" cy="542925"/>
          </a:xfrm>
          <a:custGeom>
            <a:avLst/>
            <a:gdLst>
              <a:gd name="T0" fmla="*/ 0 w 2852"/>
              <a:gd name="T1" fmla="*/ 2147483646 h 1509"/>
              <a:gd name="T2" fmla="*/ 2147483646 w 2852"/>
              <a:gd name="T3" fmla="*/ 2147483646 h 1509"/>
              <a:gd name="T4" fmla="*/ 2147483646 w 2852"/>
              <a:gd name="T5" fmla="*/ 2147483646 h 1509"/>
              <a:gd name="T6" fmla="*/ 2147483646 w 2852"/>
              <a:gd name="T7" fmla="*/ 2147483646 h 1509"/>
              <a:gd name="T8" fmla="*/ 2147483646 w 2852"/>
              <a:gd name="T9" fmla="*/ 2147483646 h 1509"/>
              <a:gd name="T10" fmla="*/ 2147483646 w 2852"/>
              <a:gd name="T11" fmla="*/ 2147483646 h 1509"/>
              <a:gd name="T12" fmla="*/ 2147483646 w 2852"/>
              <a:gd name="T13" fmla="*/ 2147483646 h 15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852"/>
              <a:gd name="T22" fmla="*/ 0 h 1509"/>
              <a:gd name="T23" fmla="*/ 2852 w 2852"/>
              <a:gd name="T24" fmla="*/ 1509 h 15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852" h="1509">
                <a:moveTo>
                  <a:pt x="0" y="229"/>
                </a:moveTo>
                <a:cubicBezTo>
                  <a:pt x="195" y="69"/>
                  <a:pt x="449" y="60"/>
                  <a:pt x="683" y="30"/>
                </a:cubicBezTo>
                <a:cubicBezTo>
                  <a:pt x="917" y="0"/>
                  <a:pt x="1154" y="22"/>
                  <a:pt x="1389" y="30"/>
                </a:cubicBezTo>
                <a:cubicBezTo>
                  <a:pt x="1624" y="38"/>
                  <a:pt x="1866" y="55"/>
                  <a:pt x="2073" y="163"/>
                </a:cubicBezTo>
                <a:cubicBezTo>
                  <a:pt x="2315" y="290"/>
                  <a:pt x="2480" y="545"/>
                  <a:pt x="2558" y="802"/>
                </a:cubicBezTo>
                <a:cubicBezTo>
                  <a:pt x="2628" y="1033"/>
                  <a:pt x="2851" y="1219"/>
                  <a:pt x="2756" y="1485"/>
                </a:cubicBezTo>
                <a:lnTo>
                  <a:pt x="2756" y="1508"/>
                </a:lnTo>
              </a:path>
            </a:pathLst>
          </a:custGeom>
          <a:noFill/>
          <a:ln w="1080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76810" name="Freeform 12"/>
          <p:cNvSpPr>
            <a:spLocks/>
          </p:cNvSpPr>
          <p:nvPr/>
        </p:nvSpPr>
        <p:spPr bwMode="auto">
          <a:xfrm>
            <a:off x="6878638" y="2801938"/>
            <a:ext cx="1465262" cy="1016000"/>
          </a:xfrm>
          <a:custGeom>
            <a:avLst/>
            <a:gdLst>
              <a:gd name="T0" fmla="*/ 2147483646 w 4068"/>
              <a:gd name="T1" fmla="*/ 0 h 2823"/>
              <a:gd name="T2" fmla="*/ 2147483646 w 4068"/>
              <a:gd name="T3" fmla="*/ 2147483646 h 2823"/>
              <a:gd name="T4" fmla="*/ 2147483646 w 4068"/>
              <a:gd name="T5" fmla="*/ 2147483646 h 2823"/>
              <a:gd name="T6" fmla="*/ 2147483646 w 4068"/>
              <a:gd name="T7" fmla="*/ 2147483646 h 2823"/>
              <a:gd name="T8" fmla="*/ 2147483646 w 4068"/>
              <a:gd name="T9" fmla="*/ 2147483646 h 2823"/>
              <a:gd name="T10" fmla="*/ 2147483646 w 4068"/>
              <a:gd name="T11" fmla="*/ 2147483646 h 2823"/>
              <a:gd name="T12" fmla="*/ 2147483646 w 4068"/>
              <a:gd name="T13" fmla="*/ 2147483646 h 2823"/>
              <a:gd name="T14" fmla="*/ 2147483646 w 4068"/>
              <a:gd name="T15" fmla="*/ 2147483646 h 2823"/>
              <a:gd name="T16" fmla="*/ 2147483646 w 4068"/>
              <a:gd name="T17" fmla="*/ 2147483646 h 2823"/>
              <a:gd name="T18" fmla="*/ 2147483646 w 4068"/>
              <a:gd name="T19" fmla="*/ 2147483646 h 2823"/>
              <a:gd name="T20" fmla="*/ 2147483646 w 4068"/>
              <a:gd name="T21" fmla="*/ 2147483646 h 282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4068"/>
              <a:gd name="T34" fmla="*/ 0 h 2823"/>
              <a:gd name="T35" fmla="*/ 4068 w 4068"/>
              <a:gd name="T36" fmla="*/ 2823 h 282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4068" h="2823">
                <a:moveTo>
                  <a:pt x="4065" y="0"/>
                </a:moveTo>
                <a:cubicBezTo>
                  <a:pt x="4067" y="323"/>
                  <a:pt x="3987" y="754"/>
                  <a:pt x="3705" y="819"/>
                </a:cubicBezTo>
                <a:cubicBezTo>
                  <a:pt x="3482" y="870"/>
                  <a:pt x="3252" y="860"/>
                  <a:pt x="3030" y="819"/>
                </a:cubicBezTo>
                <a:cubicBezTo>
                  <a:pt x="2808" y="778"/>
                  <a:pt x="2579" y="750"/>
                  <a:pt x="2354" y="698"/>
                </a:cubicBezTo>
                <a:cubicBezTo>
                  <a:pt x="2129" y="646"/>
                  <a:pt x="1905" y="625"/>
                  <a:pt x="1680" y="637"/>
                </a:cubicBezTo>
                <a:cubicBezTo>
                  <a:pt x="1450" y="651"/>
                  <a:pt x="1232" y="530"/>
                  <a:pt x="1004" y="515"/>
                </a:cubicBezTo>
                <a:cubicBezTo>
                  <a:pt x="771" y="498"/>
                  <a:pt x="519" y="403"/>
                  <a:pt x="307" y="545"/>
                </a:cubicBezTo>
                <a:cubicBezTo>
                  <a:pt x="45" y="720"/>
                  <a:pt x="77" y="1167"/>
                  <a:pt x="127" y="1487"/>
                </a:cubicBezTo>
                <a:cubicBezTo>
                  <a:pt x="178" y="1813"/>
                  <a:pt x="0" y="2075"/>
                  <a:pt x="36" y="2397"/>
                </a:cubicBezTo>
                <a:lnTo>
                  <a:pt x="59" y="2701"/>
                </a:lnTo>
                <a:lnTo>
                  <a:pt x="81" y="2822"/>
                </a:lnTo>
              </a:path>
            </a:pathLst>
          </a:custGeom>
          <a:noFill/>
          <a:ln w="1080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a-IR"/>
          </a:p>
        </p:txBody>
      </p:sp>
      <p:sp>
        <p:nvSpPr>
          <p:cNvPr id="38923" name="Rectangle 1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219200"/>
            <a:ext cx="5053013" cy="4648200"/>
          </a:xfrm>
        </p:spPr>
        <p:txBody>
          <a:bodyPr lIns="92160" tIns="46080" rIns="92160" bIns="46080"/>
          <a:lstStyle/>
          <a:p>
            <a:pPr marL="341313" indent="-341313" defTabSz="449263" eaLnBrk="1" hangingPunct="1">
              <a:defRPr/>
            </a:pPr>
            <a:r>
              <a:rPr lang="en-US" dirty="0" smtClean="0"/>
              <a:t>Time to market advantage</a:t>
            </a:r>
          </a:p>
          <a:p>
            <a:pPr marL="765175" lvl="1" indent="-231775" defTabSz="449263" eaLnBrk="1" hangingPunct="1">
              <a:defRPr/>
            </a:pPr>
            <a:r>
              <a:rPr lang="en-US" dirty="0" smtClean="0"/>
              <a:t>Ship the first version of a product</a:t>
            </a:r>
          </a:p>
          <a:p>
            <a:pPr marL="366712" indent="-231775" defTabSz="449263" eaLnBrk="1" hangingPunct="1">
              <a:defRPr/>
            </a:pPr>
            <a:r>
              <a:rPr lang="en-US" dirty="0" smtClean="0"/>
              <a:t>Remote upgrading with new product versions</a:t>
            </a:r>
          </a:p>
          <a:p>
            <a:pPr marL="366712" indent="-231775" defTabSz="449263" eaLnBrk="1" hangingPunct="1">
              <a:defRPr/>
            </a:pPr>
            <a:r>
              <a:rPr lang="en-US" dirty="0" smtClean="0"/>
              <a:t>Remote repairing</a:t>
            </a:r>
          </a:p>
          <a:p>
            <a:pPr marL="765175" lvl="1" indent="-231775" defTabSz="449263" eaLnBrk="1" hangingPunct="1">
              <a:defRPr/>
            </a:pPr>
            <a:endParaRPr lang="en-US" dirty="0" smtClean="0"/>
          </a:p>
          <a:p>
            <a:pPr marL="341313" indent="-341313" defTabSz="449263"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722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08899B-49EA-46B3-95D1-25B170BFFB38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788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8529" y="316500"/>
            <a:ext cx="8286626" cy="477838"/>
          </a:xfrm>
        </p:spPr>
        <p:txBody>
          <a:bodyPr lIns="92160" tIns="46080" rIns="92160" bIns="46080"/>
          <a:lstStyle/>
          <a:p>
            <a:pPr eaLnBrk="1" hangingPunct="1"/>
            <a:r>
              <a:rPr lang="de-DE" altLang="fa-IR" dirty="0" smtClean="0"/>
              <a:t>Adaptive Computing Systems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219200"/>
            <a:ext cx="5545138" cy="4648200"/>
          </a:xfrm>
        </p:spPr>
        <p:txBody>
          <a:bodyPr lIns="92160" tIns="46080" rIns="92160" bIns="46080"/>
          <a:lstStyle/>
          <a:p>
            <a:pPr marL="0" indent="0" defTabSz="449263" eaLnBrk="1" hangingPunct="1"/>
            <a:r>
              <a:rPr lang="en-GB" altLang="fa-IR" smtClean="0"/>
              <a:t> Uncertainty and unpredictability of some systems:</a:t>
            </a:r>
          </a:p>
          <a:p>
            <a:pPr marL="406400" lvl="1" indent="-292100" defTabSz="449263" eaLnBrk="1" hangingPunct="1"/>
            <a:r>
              <a:rPr lang="en-GB" altLang="fa-IR" smtClean="0">
                <a:sym typeface="Wingdings" panose="05000000000000000000" pitchFamily="2" charset="2"/>
              </a:rPr>
              <a:t> </a:t>
            </a:r>
            <a:r>
              <a:rPr lang="en-GB" altLang="fa-IR" smtClean="0"/>
              <a:t>impossible, at compile time, to address all scenarios that can happen at run-time.</a:t>
            </a:r>
          </a:p>
          <a:p>
            <a:pPr marL="406400" lvl="1" indent="-292100" defTabSz="449263" eaLnBrk="1" hangingPunct="1"/>
            <a:endParaRPr lang="en-US" altLang="fa-IR" smtClean="0"/>
          </a:p>
          <a:p>
            <a:pPr marL="406400" lvl="1" indent="-292100" defTabSz="449263" eaLnBrk="1" hangingPunct="1"/>
            <a:endParaRPr lang="en-GB" altLang="fa-IR" sz="2000" b="1" smtClean="0">
              <a:cs typeface="Lucida Sans Unicode" panose="020B0602030504020204" pitchFamily="34" charset="0"/>
            </a:endParaRPr>
          </a:p>
        </p:txBody>
      </p:sp>
      <p:pic>
        <p:nvPicPr>
          <p:cNvPr id="7885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881063"/>
            <a:ext cx="204946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675" y="4178300"/>
            <a:ext cx="2524125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07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4E6EEB-1F50-4173-9F12-2A806F372288}" type="slidenum">
              <a:rPr lang="en-US" altLang="fa-IR" sz="1300" b="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fa-IR" sz="1300" b="0" smtClean="0">
              <a:solidFill>
                <a:srgbClr val="000000"/>
              </a:solidFill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dirty="0" smtClean="0"/>
              <a:t>Speedups (repeated)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257300"/>
            <a:ext cx="8137525" cy="1582738"/>
          </a:xfrm>
        </p:spPr>
        <p:txBody>
          <a:bodyPr lIns="92160" tIns="46080" rIns="92160" bIns="46080"/>
          <a:lstStyle/>
          <a:p>
            <a:pPr marL="341313" indent="-341313" defTabSz="449263" eaLnBrk="1" hangingPunct="1">
              <a:lnSpc>
                <a:spcPct val="93000"/>
              </a:lnSpc>
              <a:defRPr/>
            </a:pPr>
            <a:r>
              <a:rPr lang="en-US" altLang="fa-IR" sz="1800" dirty="0" smtClean="0"/>
              <a:t>Reported speedups:</a:t>
            </a:r>
          </a:p>
          <a:p>
            <a:pPr marL="765175" lvl="1" indent="-231775" defTabSz="449263" eaLnBrk="1" hangingPunct="1">
              <a:buFont typeface="Wingdings" panose="05000000000000000000" pitchFamily="2" charset="2"/>
              <a:buNone/>
              <a:defRPr/>
            </a:pPr>
            <a:r>
              <a:rPr lang="en-US" altLang="fa-IR" dirty="0" smtClean="0"/>
              <a:t>Up to </a:t>
            </a:r>
            <a:r>
              <a:rPr lang="en-US" altLang="fa-IR" dirty="0" err="1" smtClean="0"/>
              <a:t>x28500</a:t>
            </a:r>
            <a:endParaRPr lang="en-US" altLang="fa-IR" dirty="0" smtClean="0">
              <a:solidFill>
                <a:schemeClr val="accent4"/>
              </a:solidFill>
            </a:endParaRPr>
          </a:p>
        </p:txBody>
      </p:sp>
      <p:pic>
        <p:nvPicPr>
          <p:cNvPr id="31749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946150"/>
            <a:ext cx="3938587" cy="503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" name="Straight Arrow Connector 1"/>
          <p:cNvCxnSpPr/>
          <p:nvPr/>
        </p:nvCxnSpPr>
        <p:spPr bwMode="auto">
          <a:xfrm>
            <a:off x="5148064" y="5805264"/>
            <a:ext cx="3240360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7913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005D33A-A498-4B3E-9EF0-54C15419E883}" type="slidenum">
              <a:rPr lang="en-US" altLang="fa-IR" sz="1300" b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fa-IR" sz="1300" b="0">
              <a:solidFill>
                <a:schemeClr val="tx1"/>
              </a:solidFill>
            </a:endParaRPr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552" y="403225"/>
            <a:ext cx="8142610" cy="477838"/>
          </a:xfrm>
        </p:spPr>
        <p:txBody>
          <a:bodyPr lIns="92160" tIns="46080" rIns="92160" bIns="46080"/>
          <a:lstStyle/>
          <a:p>
            <a:pPr eaLnBrk="1" hangingPunct="1"/>
            <a:r>
              <a:rPr lang="de-DE" altLang="fa-IR" dirty="0" smtClean="0"/>
              <a:t>Adaptive Computing Systems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219200"/>
            <a:ext cx="6121400" cy="4648200"/>
          </a:xfrm>
        </p:spPr>
        <p:txBody>
          <a:bodyPr lIns="92160" tIns="46080" rIns="92160" bIns="46080"/>
          <a:lstStyle/>
          <a:p>
            <a:pPr marL="0" indent="0" defTabSz="449263" eaLnBrk="1" hangingPunct="1">
              <a:defRPr/>
            </a:pPr>
            <a:r>
              <a:rPr lang="en-GB" altLang="fa-IR" sz="1800" dirty="0" smtClean="0">
                <a:cs typeface="Lucida Sans Unicode" panose="020B0602030504020204" pitchFamily="34" charset="0"/>
              </a:rPr>
              <a:t> </a:t>
            </a:r>
            <a:r>
              <a:rPr lang="de-DE" altLang="fa-IR" dirty="0" smtClean="0"/>
              <a:t>Adaptive computing systems</a:t>
            </a:r>
            <a:r>
              <a:rPr lang="en-GB" altLang="fa-IR" sz="1800" dirty="0" smtClean="0">
                <a:cs typeface="Lucida Sans Unicode" panose="020B0602030504020204" pitchFamily="34" charset="0"/>
              </a:rPr>
              <a:t>:</a:t>
            </a:r>
          </a:p>
          <a:p>
            <a:pPr marL="406400" lvl="1" indent="-292100" defTabSz="449263" eaLnBrk="1" hangingPunct="1">
              <a:defRPr/>
            </a:pPr>
            <a:r>
              <a:rPr lang="en-GB" altLang="fa-IR" sz="2000" dirty="0" smtClean="0">
                <a:cs typeface="Lucida Sans Unicode" panose="020B0602030504020204" pitchFamily="34" charset="0"/>
              </a:rPr>
              <a:t>Computing systems that are able to adapt their </a:t>
            </a:r>
            <a:r>
              <a:rPr lang="en-GB" altLang="fa-IR" sz="2000" dirty="0" smtClean="0">
                <a:solidFill>
                  <a:srgbClr val="008000"/>
                </a:solidFill>
                <a:cs typeface="Lucida Sans Unicode" panose="020B0602030504020204" pitchFamily="34" charset="0"/>
              </a:rPr>
              <a:t>behaviour</a:t>
            </a:r>
            <a:r>
              <a:rPr lang="en-GB" altLang="fa-IR" sz="2000" dirty="0" smtClean="0">
                <a:cs typeface="Lucida Sans Unicode" panose="020B0602030504020204" pitchFamily="34" charset="0"/>
              </a:rPr>
              <a:t> and </a:t>
            </a:r>
            <a:r>
              <a:rPr lang="en-GB" altLang="fa-IR" sz="2000" dirty="0" smtClean="0">
                <a:solidFill>
                  <a:srgbClr val="008000"/>
                </a:solidFill>
                <a:cs typeface="Lucida Sans Unicode" panose="020B0602030504020204" pitchFamily="34" charset="0"/>
              </a:rPr>
              <a:t>structure</a:t>
            </a:r>
            <a:r>
              <a:rPr lang="en-GB" altLang="fa-IR" sz="2000" dirty="0" smtClean="0">
                <a:cs typeface="Lucida Sans Unicode" panose="020B0602030504020204" pitchFamily="34" charset="0"/>
              </a:rPr>
              <a:t> to </a:t>
            </a:r>
          </a:p>
          <a:p>
            <a:pPr marL="863600" lvl="2" indent="-342900" defTabSz="449263" eaLnBrk="1" hangingPunct="1">
              <a:lnSpc>
                <a:spcPct val="93000"/>
              </a:lnSpc>
              <a:buClr>
                <a:srgbClr val="000000"/>
              </a:buClr>
              <a:defRPr/>
            </a:pPr>
            <a:r>
              <a:rPr lang="en-GB" altLang="fa-IR" sz="2000" dirty="0" smtClean="0">
                <a:solidFill>
                  <a:srgbClr val="0000FF"/>
                </a:solidFill>
                <a:cs typeface="Lucida Sans Unicode" panose="020B0602030504020204" pitchFamily="34" charset="0"/>
              </a:rPr>
              <a:t>changing operating and environmental conditions</a:t>
            </a:r>
          </a:p>
          <a:p>
            <a:pPr marL="863600" lvl="2" indent="-342900" defTabSz="449263" eaLnBrk="1" hangingPunct="1">
              <a:lnSpc>
                <a:spcPct val="93000"/>
              </a:lnSpc>
              <a:buClr>
                <a:srgbClr val="000000"/>
              </a:buClr>
              <a:defRPr/>
            </a:pPr>
            <a:r>
              <a:rPr lang="en-GB" altLang="fa-IR" sz="2000" dirty="0" smtClean="0">
                <a:solidFill>
                  <a:srgbClr val="0000FF"/>
                </a:solidFill>
                <a:cs typeface="Lucida Sans Unicode" panose="020B0602030504020204" pitchFamily="34" charset="0"/>
              </a:rPr>
              <a:t>time-varying optimization objectives,</a:t>
            </a:r>
          </a:p>
          <a:p>
            <a:pPr marL="863600" lvl="2" indent="-342900" defTabSz="449263" eaLnBrk="1" hangingPunct="1">
              <a:lnSpc>
                <a:spcPct val="93000"/>
              </a:lnSpc>
              <a:buClr>
                <a:srgbClr val="000000"/>
              </a:buClr>
              <a:defRPr/>
            </a:pPr>
            <a:r>
              <a:rPr lang="en-GB" altLang="fa-IR" sz="2000" dirty="0" smtClean="0">
                <a:solidFill>
                  <a:srgbClr val="0000FF"/>
                </a:solidFill>
                <a:cs typeface="Lucida Sans Unicode" panose="020B0602030504020204" pitchFamily="34" charset="0"/>
              </a:rPr>
              <a:t>physical constraints</a:t>
            </a:r>
          </a:p>
          <a:p>
            <a:pPr marL="1030288" lvl="3" indent="115888" defTabSz="449263" eaLnBrk="1" hangingPunct="1">
              <a:lnSpc>
                <a:spcPct val="93000"/>
              </a:lnSpc>
              <a:buClr>
                <a:srgbClr val="000000"/>
              </a:buClr>
              <a:defRPr/>
            </a:pPr>
            <a:r>
              <a:rPr lang="en-GB" altLang="fa-IR" sz="1800" dirty="0" smtClean="0">
                <a:solidFill>
                  <a:srgbClr val="008000"/>
                </a:solidFill>
                <a:cs typeface="Lucida Sans Unicode" panose="020B0602030504020204" pitchFamily="34" charset="0"/>
              </a:rPr>
              <a:t> e.g. changing protocols, new standards</a:t>
            </a:r>
          </a:p>
          <a:p>
            <a:pPr marL="341313" indent="-341313" defTabSz="449263" eaLnBrk="1" hangingPunct="1">
              <a:defRPr/>
            </a:pPr>
            <a:r>
              <a:rPr lang="en-US" dirty="0"/>
              <a:t>Example:</a:t>
            </a:r>
          </a:p>
          <a:p>
            <a:pPr marL="765175" lvl="1" indent="-231775" defTabSz="449263" eaLnBrk="1" hangingPunct="1">
              <a:defRPr/>
            </a:pPr>
            <a:r>
              <a:rPr lang="en-US" dirty="0"/>
              <a:t>Mars rover vehicle:</a:t>
            </a:r>
          </a:p>
          <a:p>
            <a:pPr lvl="2" defTabSz="449263" eaLnBrk="1" hangingPunct="1">
              <a:defRPr/>
            </a:pPr>
            <a:r>
              <a:rPr lang="en-US" sz="1800" dirty="0"/>
              <a:t>Some FPGAs can be modified from the </a:t>
            </a:r>
            <a:r>
              <a:rPr lang="en-US" sz="1800" dirty="0" smtClean="0"/>
              <a:t>earth.</a:t>
            </a:r>
          </a:p>
          <a:p>
            <a:pPr marL="1030288" lvl="3" indent="0" defTabSz="449263" eaLnBrk="1" hangingPunct="1">
              <a:lnSpc>
                <a:spcPct val="93000"/>
              </a:lnSpc>
              <a:buClr>
                <a:srgbClr val="000000"/>
              </a:buClr>
              <a:buFont typeface="Arial" panose="020B0604020202020204" pitchFamily="34" charset="0"/>
              <a:buNone/>
              <a:defRPr/>
            </a:pPr>
            <a:endParaRPr lang="en-GB" altLang="fa-IR" sz="1800" dirty="0" smtClean="0">
              <a:cs typeface="Lucida Sans Unicode" panose="020B0602030504020204" pitchFamily="34" charset="0"/>
            </a:endParaRPr>
          </a:p>
        </p:txBody>
      </p:sp>
      <p:pic>
        <p:nvPicPr>
          <p:cNvPr id="8090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881063"/>
            <a:ext cx="204946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675" y="4178300"/>
            <a:ext cx="2524125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01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B80BD20-BF1B-45B7-A9D0-B4F3F7563D0B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References</a:t>
            </a:r>
          </a:p>
        </p:txBody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13048"/>
            <a:ext cx="7772400" cy="4648200"/>
          </a:xfrm>
        </p:spPr>
        <p:txBody>
          <a:bodyPr/>
          <a:lstStyle/>
          <a:p>
            <a:pPr lvl="1" eaLnBrk="1" hangingPunct="1"/>
            <a:r>
              <a:rPr lang="en-US" altLang="fa-IR" sz="1800" b="0" dirty="0" err="1"/>
              <a:t>Hideharu</a:t>
            </a:r>
            <a:r>
              <a:rPr lang="en-US" altLang="fa-IR" sz="1800" b="0" dirty="0"/>
              <a:t> </a:t>
            </a:r>
            <a:r>
              <a:rPr lang="en-US" altLang="fa-IR" sz="1800" b="0" dirty="0" smtClean="0"/>
              <a:t>Amano, </a:t>
            </a:r>
            <a:r>
              <a:rPr lang="en-US" altLang="fa-IR" sz="1800" b="0" i="1" dirty="0"/>
              <a:t>Principles and Structures of </a:t>
            </a:r>
            <a:r>
              <a:rPr lang="en-US" altLang="fa-IR" sz="1800" b="0" i="1" dirty="0" smtClean="0"/>
              <a:t>FPGAs, </a:t>
            </a:r>
            <a:r>
              <a:rPr lang="en-US" altLang="fa-IR" sz="1800" b="0" dirty="0" smtClean="0"/>
              <a:t>Springer, Singapore, 2018.</a:t>
            </a:r>
          </a:p>
          <a:p>
            <a:pPr lvl="1" eaLnBrk="1" hangingPunct="1"/>
            <a:r>
              <a:rPr lang="en-US" altLang="fa-IR" sz="1800" b="0" dirty="0" err="1" smtClean="0"/>
              <a:t>João</a:t>
            </a:r>
            <a:r>
              <a:rPr lang="en-US" altLang="fa-IR" sz="1800" b="0" dirty="0" smtClean="0"/>
              <a:t> </a:t>
            </a:r>
            <a:r>
              <a:rPr lang="en-US" altLang="fa-IR" sz="1800" b="0" dirty="0"/>
              <a:t>M. P. Cardoso, Michael </a:t>
            </a:r>
            <a:r>
              <a:rPr lang="en-US" altLang="fa-IR" sz="1800" b="0" dirty="0" err="1"/>
              <a:t>Hübner</a:t>
            </a:r>
            <a:r>
              <a:rPr lang="en-US" altLang="fa-IR" sz="1800" b="0" dirty="0"/>
              <a:t> (eds</a:t>
            </a:r>
            <a:r>
              <a:rPr lang="en-US" altLang="fa-IR" sz="1800" b="0" dirty="0" smtClean="0"/>
              <a:t>.), </a:t>
            </a:r>
            <a:r>
              <a:rPr lang="en-US" altLang="fa-IR" sz="1800" b="0" i="1" dirty="0" smtClean="0"/>
              <a:t>Reconfigurable Computing: From </a:t>
            </a:r>
            <a:r>
              <a:rPr lang="en-US" altLang="fa-IR" sz="1800" b="0" i="1" dirty="0"/>
              <a:t>FPGAs to </a:t>
            </a:r>
            <a:r>
              <a:rPr lang="en-US" altLang="fa-IR" sz="1800" b="0" i="1" dirty="0" smtClean="0"/>
              <a:t>Hardware-Software </a:t>
            </a:r>
            <a:r>
              <a:rPr lang="en-US" altLang="fa-IR" sz="1800" b="0" i="1" dirty="0" err="1" smtClean="0"/>
              <a:t>Codesign</a:t>
            </a:r>
            <a:r>
              <a:rPr lang="en-US" altLang="fa-IR" sz="1800" b="0" i="1" dirty="0" smtClean="0"/>
              <a:t>, </a:t>
            </a:r>
            <a:r>
              <a:rPr lang="en-US" altLang="fa-IR" sz="1800" b="0" dirty="0" smtClean="0"/>
              <a:t>Springer, </a:t>
            </a:r>
            <a:r>
              <a:rPr lang="en-US" altLang="fa-IR" sz="1800" b="0" dirty="0"/>
              <a:t>New </a:t>
            </a:r>
            <a:r>
              <a:rPr lang="en-US" altLang="fa-IR" sz="1800" b="0" dirty="0" smtClean="0"/>
              <a:t>York, 2011.</a:t>
            </a:r>
          </a:p>
          <a:p>
            <a:pPr lvl="1" eaLnBrk="1" hangingPunct="1"/>
            <a:r>
              <a:rPr lang="en-US" altLang="fa-IR" sz="1800" b="0" dirty="0"/>
              <a:t>Microsoft Co. (2019, April 8, Project Catapult, [Online]. </a:t>
            </a:r>
            <a:r>
              <a:rPr lang="en-US" altLang="fa-IR" sz="1800" b="0" dirty="0" err="1"/>
              <a:t>Available:https</a:t>
            </a:r>
            <a:r>
              <a:rPr lang="en-US" altLang="fa-IR" sz="1800" b="0" dirty="0"/>
              <a:t>://</a:t>
            </a:r>
            <a:r>
              <a:rPr lang="en-US" altLang="fa-IR" sz="1800" b="0" dirty="0" err="1"/>
              <a:t>www.microsoft.com</a:t>
            </a:r>
            <a:r>
              <a:rPr lang="en-US" altLang="fa-IR" sz="1800" b="0" dirty="0"/>
              <a:t>/</a:t>
            </a:r>
            <a:r>
              <a:rPr lang="en-US" altLang="fa-IR" sz="1800" b="0" dirty="0" err="1"/>
              <a:t>en</a:t>
            </a:r>
            <a:r>
              <a:rPr lang="en-US" altLang="fa-IR" sz="1800" b="0" dirty="0"/>
              <a:t>-us/research/project/project-catapult/#!</a:t>
            </a:r>
            <a:r>
              <a:rPr lang="en-US" altLang="fa-IR" sz="1800" b="0" dirty="0" smtClean="0"/>
              <a:t>videos</a:t>
            </a:r>
          </a:p>
          <a:p>
            <a:pPr lvl="1" eaLnBrk="1" hangingPunct="1"/>
            <a:r>
              <a:rPr lang="en-US" altLang="fa-IR" sz="1800" dirty="0" smtClean="0"/>
              <a:t>[</a:t>
            </a:r>
            <a:r>
              <a:rPr lang="en-US" altLang="fa-IR" sz="1800" dirty="0" err="1" smtClean="0"/>
              <a:t>Kaeli15</a:t>
            </a:r>
            <a:r>
              <a:rPr lang="en-US" altLang="fa-IR" sz="1800" dirty="0"/>
              <a:t>] </a:t>
            </a:r>
            <a:r>
              <a:rPr lang="en-US" altLang="fa-IR" sz="1800" dirty="0" err="1"/>
              <a:t>Kaeli</a:t>
            </a:r>
            <a:r>
              <a:rPr lang="en-US" altLang="fa-IR" sz="1800" dirty="0"/>
              <a:t>, et al, Heterogeneous Computing with OpenCL 2.0, Morgan Kaufmann, 2015</a:t>
            </a:r>
            <a:r>
              <a:rPr lang="en-US" altLang="fa-IR" sz="1800" dirty="0" smtClean="0"/>
              <a:t>.</a:t>
            </a:r>
          </a:p>
          <a:p>
            <a:pPr lvl="1" eaLnBrk="1" hangingPunct="1"/>
            <a:r>
              <a:rPr lang="en-US" sz="1800" dirty="0"/>
              <a:t>[</a:t>
            </a:r>
            <a:r>
              <a:rPr lang="en-US" sz="1800" dirty="0" err="1"/>
              <a:t>Georgis16</a:t>
            </a:r>
            <a:r>
              <a:rPr lang="en-US" sz="1800" dirty="0"/>
              <a:t>] </a:t>
            </a:r>
            <a:r>
              <a:rPr lang="en-US" sz="1800" dirty="0" err="1"/>
              <a:t>Georgis</a:t>
            </a:r>
            <a:r>
              <a:rPr lang="en-US" sz="1800" dirty="0"/>
              <a:t>, Georgios, George </a:t>
            </a:r>
            <a:r>
              <a:rPr lang="en-US" sz="1800" dirty="0" err="1"/>
              <a:t>Lentaris</a:t>
            </a:r>
            <a:r>
              <a:rPr lang="en-US" sz="1800" dirty="0"/>
              <a:t>, and </a:t>
            </a:r>
            <a:r>
              <a:rPr lang="en-US" sz="1800" dirty="0" err="1"/>
              <a:t>Dionysios</a:t>
            </a:r>
            <a:r>
              <a:rPr lang="en-US" sz="1800" dirty="0"/>
              <a:t> </a:t>
            </a:r>
            <a:r>
              <a:rPr lang="en-US" sz="1800" dirty="0" err="1"/>
              <a:t>Reisis</a:t>
            </a:r>
            <a:r>
              <a:rPr lang="en-US" sz="1800" dirty="0"/>
              <a:t>. "Acceleration techniques and evaluation on multi-core CPU, GPU and FPGA for image processing and super-resolution." </a:t>
            </a:r>
            <a:r>
              <a:rPr lang="en-US" sz="1800" i="1" dirty="0"/>
              <a:t>Journal of Real-Time Image Processing</a:t>
            </a:r>
            <a:r>
              <a:rPr lang="en-US" sz="1800" dirty="0"/>
              <a:t> (2016): 1-28.</a:t>
            </a:r>
          </a:p>
          <a:p>
            <a:pPr lvl="1" eaLnBrk="1" hangingPunct="1"/>
            <a:r>
              <a:rPr lang="en-US" sz="1800" dirty="0"/>
              <a:t>[</a:t>
            </a:r>
            <a:r>
              <a:rPr lang="en-US" sz="1800" dirty="0" err="1"/>
              <a:t>ExtermeTech16</a:t>
            </a:r>
            <a:r>
              <a:rPr lang="en-US" sz="1800" dirty="0"/>
              <a:t>] Joel </a:t>
            </a:r>
            <a:r>
              <a:rPr lang="en-US" sz="1800" dirty="0" err="1"/>
              <a:t>Hruska</a:t>
            </a:r>
            <a:r>
              <a:rPr lang="en-US" sz="1800" dirty="0"/>
              <a:t>, “Intel launches </a:t>
            </a:r>
            <a:r>
              <a:rPr lang="en-US" sz="1800" dirty="0" err="1"/>
              <a:t>Stratix</a:t>
            </a:r>
            <a:r>
              <a:rPr lang="en-US" sz="1800" dirty="0"/>
              <a:t> 10: Altera FPGA combined with ARM CPU, </a:t>
            </a:r>
            <a:r>
              <a:rPr lang="en-US" sz="1800" dirty="0" err="1"/>
              <a:t>14nm</a:t>
            </a:r>
            <a:r>
              <a:rPr lang="en-US" sz="1800" dirty="0"/>
              <a:t> manufacturing,” </a:t>
            </a:r>
            <a:r>
              <a:rPr lang="en-US" sz="1800" dirty="0" err="1"/>
              <a:t>ExtremeTech</a:t>
            </a:r>
            <a:r>
              <a:rPr lang="en-US" sz="1800" dirty="0"/>
              <a:t>, 2016.</a:t>
            </a:r>
          </a:p>
          <a:p>
            <a:pPr marL="457200" lvl="1" indent="0" eaLnBrk="1" hangingPunct="1">
              <a:buNone/>
            </a:pPr>
            <a:endParaRPr lang="en-US" altLang="fa-IR" sz="1800" b="0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2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B80BD20-BF1B-45B7-A9D0-B4F3F7563D0B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sz="2700" smtClean="0"/>
              <a:t>References</a:t>
            </a:r>
          </a:p>
        </p:txBody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28725"/>
            <a:ext cx="7772400" cy="4648200"/>
          </a:xfrm>
        </p:spPr>
        <p:txBody>
          <a:bodyPr/>
          <a:lstStyle/>
          <a:p>
            <a:pPr lvl="1" eaLnBrk="1" hangingPunct="1"/>
            <a:r>
              <a:rPr lang="en-US" dirty="0" err="1"/>
              <a:t>Kanduri</a:t>
            </a:r>
            <a:r>
              <a:rPr lang="en-US" dirty="0"/>
              <a:t>, Anil, Amir M. </a:t>
            </a:r>
            <a:r>
              <a:rPr lang="en-US" dirty="0" err="1"/>
              <a:t>Rahmani</a:t>
            </a:r>
            <a:r>
              <a:rPr lang="en-US" dirty="0"/>
              <a:t>, </a:t>
            </a:r>
            <a:r>
              <a:rPr lang="en-US" dirty="0" err="1"/>
              <a:t>Pasi</a:t>
            </a:r>
            <a:r>
              <a:rPr lang="en-US" dirty="0"/>
              <a:t> </a:t>
            </a:r>
            <a:r>
              <a:rPr lang="en-US" dirty="0" err="1"/>
              <a:t>Liljeberg</a:t>
            </a:r>
            <a:r>
              <a:rPr lang="en-US" dirty="0"/>
              <a:t>, Ahmed </a:t>
            </a:r>
            <a:r>
              <a:rPr lang="en-US" dirty="0" err="1"/>
              <a:t>Hemani</a:t>
            </a:r>
            <a:r>
              <a:rPr lang="en-US" dirty="0"/>
              <a:t>, Axel </a:t>
            </a:r>
            <a:r>
              <a:rPr lang="en-US" dirty="0" err="1"/>
              <a:t>Jantsch</a:t>
            </a:r>
            <a:r>
              <a:rPr lang="en-US" dirty="0"/>
              <a:t>, and </a:t>
            </a:r>
            <a:r>
              <a:rPr lang="en-US" dirty="0" err="1"/>
              <a:t>Hannu</a:t>
            </a:r>
            <a:r>
              <a:rPr lang="en-US" dirty="0"/>
              <a:t> </a:t>
            </a:r>
            <a:r>
              <a:rPr lang="en-US" dirty="0" err="1"/>
              <a:t>Tenhunen</a:t>
            </a:r>
            <a:r>
              <a:rPr lang="en-US" dirty="0"/>
              <a:t>. "A perspective on dark silicon." In </a:t>
            </a:r>
            <a:r>
              <a:rPr lang="en-US" i="1" dirty="0"/>
              <a:t>The Dark Side of Silicon</a:t>
            </a:r>
            <a:r>
              <a:rPr lang="en-US" dirty="0"/>
              <a:t>, pp. 3-20. Springer, Cham, 2017.</a:t>
            </a:r>
            <a:endParaRPr lang="en-US" altLang="fa-IR" b="0" dirty="0" smtClean="0"/>
          </a:p>
          <a:p>
            <a:pPr eaLnBrk="1" hangingPunct="1"/>
            <a:endParaRPr lang="en-US" altLang="fa-IR" b="0" dirty="0"/>
          </a:p>
          <a:p>
            <a:pPr eaLnBrk="1" hangingPunct="1"/>
            <a:endParaRPr lang="en-US" altLang="fa-IR" b="0" dirty="0" smtClean="0"/>
          </a:p>
        </p:txBody>
      </p:sp>
    </p:spTree>
    <p:extLst>
      <p:ext uri="{BB962C8B-B14F-4D97-AF65-F5344CB8AC3E}">
        <p14:creationId xmlns:p14="http://schemas.microsoft.com/office/powerpoint/2010/main" val="20673340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647FFA5-C147-43D9-8DCF-F964A7EFDBEA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dirty="0" smtClean="0"/>
              <a:t>Speedups (repeated)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262063"/>
            <a:ext cx="3563937" cy="2887662"/>
          </a:xfrm>
        </p:spPr>
        <p:txBody>
          <a:bodyPr lIns="92160" tIns="46080" rIns="92160" bIns="46080"/>
          <a:lstStyle/>
          <a:p>
            <a:pPr marL="341313" indent="-341313" defTabSz="449263" eaLnBrk="1" hangingPunct="1">
              <a:lnSpc>
                <a:spcPct val="93000"/>
              </a:lnSpc>
            </a:pPr>
            <a:r>
              <a:rPr lang="en-US" altLang="fa-IR" sz="1800" smtClean="0"/>
              <a:t>SR: Super-Resolution:</a:t>
            </a:r>
          </a:p>
          <a:p>
            <a:pPr marL="739775" lvl="1" indent="-341313" defTabSz="449263" eaLnBrk="1" hangingPunct="1">
              <a:lnSpc>
                <a:spcPct val="93000"/>
              </a:lnSpc>
            </a:pPr>
            <a:r>
              <a:rPr lang="en-US" altLang="fa-IR" sz="1600" smtClean="0"/>
              <a:t>Construction of </a:t>
            </a:r>
            <a:r>
              <a:rPr lang="en-US" altLang="fa-IR" sz="1800" smtClean="0"/>
              <a:t>high-resolution images from several low-resolution observations</a:t>
            </a:r>
          </a:p>
          <a:p>
            <a:pPr marL="739775" lvl="1" indent="-341313" defTabSz="449263" eaLnBrk="1" hangingPunct="1">
              <a:lnSpc>
                <a:spcPct val="93000"/>
              </a:lnSpc>
            </a:pPr>
            <a:r>
              <a:rPr lang="en-US" altLang="fa-IR" sz="1800" smtClean="0"/>
              <a:t>Speedup: up to 4 orders of magnitude</a:t>
            </a:r>
          </a:p>
        </p:txBody>
      </p:sp>
      <p:pic>
        <p:nvPicPr>
          <p:cNvPr id="33797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00" y="890588"/>
            <a:ext cx="446087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2"/>
          <p:cNvSpPr txBox="1">
            <a:spLocks noChangeArrowheads="1"/>
          </p:cNvSpPr>
          <p:nvPr/>
        </p:nvSpPr>
        <p:spPr bwMode="auto">
          <a:xfrm>
            <a:off x="6999288" y="5805488"/>
            <a:ext cx="18288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a-IR" sz="21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[</a:t>
            </a:r>
            <a:r>
              <a:rPr lang="en-US" altLang="fa-IR" sz="21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Georgis16</a:t>
            </a:r>
            <a:r>
              <a:rPr lang="en-US" altLang="fa-IR" sz="21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7923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3E6514-FA63-416B-9931-4AFA5DD96842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smtClean="0"/>
              <a:t>Speedups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981075"/>
            <a:ext cx="2305050" cy="3311525"/>
          </a:xfrm>
        </p:spPr>
        <p:txBody>
          <a:bodyPr lIns="92160" tIns="46080" rIns="92160" bIns="46080"/>
          <a:lstStyle/>
          <a:p>
            <a:pPr marL="341313" indent="-341313" defTabSz="449263" eaLnBrk="1" hangingPunct="1">
              <a:lnSpc>
                <a:spcPct val="93000"/>
              </a:lnSpc>
            </a:pPr>
            <a:r>
              <a:rPr lang="en-US" altLang="fa-IR" sz="1800" dirty="0" smtClean="0"/>
              <a:t>Password guess:</a:t>
            </a:r>
          </a:p>
          <a:p>
            <a:pPr marL="739775" lvl="1" indent="-341313" defTabSz="449263" eaLnBrk="1" hangingPunct="1">
              <a:lnSpc>
                <a:spcPct val="93000"/>
              </a:lnSpc>
            </a:pPr>
            <a:r>
              <a:rPr lang="en-US" altLang="fa-IR" sz="1800" dirty="0" smtClean="0"/>
              <a:t>Pico-FPGA board:</a:t>
            </a:r>
          </a:p>
          <a:p>
            <a:pPr marL="1141413" lvl="2" indent="-341313" defTabSz="449263" eaLnBrk="1" hangingPunct="1">
              <a:lnSpc>
                <a:spcPct val="93000"/>
              </a:lnSpc>
            </a:pPr>
            <a:r>
              <a:rPr lang="en-US" altLang="fa-IR" sz="2000" dirty="0" smtClean="0"/>
              <a:t>Xilinx Virtex-6 FPGA</a:t>
            </a:r>
          </a:p>
          <a:p>
            <a:pPr marL="739775" lvl="1" indent="-341313" defTabSz="449263" eaLnBrk="1" hangingPunct="1">
              <a:lnSpc>
                <a:spcPct val="93000"/>
              </a:lnSpc>
            </a:pPr>
            <a:r>
              <a:rPr lang="en-US" altLang="fa-IR" sz="1800" dirty="0" err="1" smtClean="0"/>
              <a:t>i7</a:t>
            </a:r>
            <a:r>
              <a:rPr lang="en-US" altLang="fa-IR" sz="1800" dirty="0" smtClean="0"/>
              <a:t>-920:</a:t>
            </a:r>
          </a:p>
          <a:p>
            <a:pPr marL="1141413" lvl="2" indent="-341313" defTabSz="449263" eaLnBrk="1" hangingPunct="1">
              <a:lnSpc>
                <a:spcPct val="93000"/>
              </a:lnSpc>
            </a:pPr>
            <a:r>
              <a:rPr lang="en-US" altLang="fa-IR" sz="2000" dirty="0" smtClean="0"/>
              <a:t>Intel CPU</a:t>
            </a:r>
          </a:p>
          <a:p>
            <a:pPr marL="739775" lvl="1" indent="-341313" defTabSz="449263" eaLnBrk="1" hangingPunct="1">
              <a:lnSpc>
                <a:spcPct val="93000"/>
              </a:lnSpc>
            </a:pPr>
            <a:r>
              <a:rPr lang="en-US" altLang="fa-IR" sz="1800" dirty="0" smtClean="0"/>
              <a:t>AMD Radeon:</a:t>
            </a:r>
          </a:p>
          <a:p>
            <a:pPr marL="1141413" lvl="2" indent="-341313" defTabSz="449263" eaLnBrk="1" hangingPunct="1">
              <a:lnSpc>
                <a:spcPct val="93000"/>
              </a:lnSpc>
            </a:pPr>
            <a:r>
              <a:rPr lang="en-US" altLang="fa-IR" sz="2000" dirty="0" smtClean="0"/>
              <a:t>AMD GPU</a:t>
            </a:r>
          </a:p>
          <a:p>
            <a:pPr marL="739775" lvl="1" indent="-341313" defTabSz="449263" eaLnBrk="1" hangingPunct="1">
              <a:lnSpc>
                <a:spcPct val="93000"/>
              </a:lnSpc>
            </a:pPr>
            <a:r>
              <a:rPr lang="en-US" altLang="fa-IR" sz="1800" dirty="0" smtClean="0"/>
              <a:t>NVIDIA </a:t>
            </a:r>
            <a:r>
              <a:rPr lang="en-US" altLang="fa-IR" sz="1800" dirty="0" err="1" smtClean="0"/>
              <a:t>GTX</a:t>
            </a:r>
            <a:r>
              <a:rPr lang="en-US" altLang="fa-IR" sz="1800" dirty="0" smtClean="0"/>
              <a:t> 480</a:t>
            </a:r>
          </a:p>
          <a:p>
            <a:pPr marL="1141413" lvl="2" indent="-341313" defTabSz="449263" eaLnBrk="1" hangingPunct="1">
              <a:lnSpc>
                <a:spcPct val="93000"/>
              </a:lnSpc>
            </a:pPr>
            <a:r>
              <a:rPr lang="en-US" altLang="fa-IR" sz="2000" dirty="0" smtClean="0"/>
              <a:t>GPU</a:t>
            </a:r>
          </a:p>
        </p:txBody>
      </p:sp>
      <p:pic>
        <p:nvPicPr>
          <p:cNvPr id="3584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1196975"/>
            <a:ext cx="6529388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Box 3"/>
          <p:cNvSpPr txBox="1">
            <a:spLocks noChangeArrowheads="1"/>
          </p:cNvSpPr>
          <p:nvPr/>
        </p:nvSpPr>
        <p:spPr bwMode="auto">
          <a:xfrm>
            <a:off x="3657600" y="5848350"/>
            <a:ext cx="393858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a-IR" sz="21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[</a:t>
            </a:r>
            <a:r>
              <a:rPr lang="en-US" altLang="fa-IR" sz="2100" b="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ExtremeTech12</a:t>
            </a:r>
            <a:r>
              <a:rPr lang="en-US" altLang="fa-IR" sz="21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6302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42D88D-0DFF-4713-962A-D5F58F647E3F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smtClean="0"/>
              <a:t>Speedups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2" y="823689"/>
            <a:ext cx="7381875" cy="4981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536" y="5733256"/>
            <a:ext cx="89644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"The Evolution of Bitcoin Hardware" by Michael Bedford Taylor (University of Washington), </a:t>
            </a:r>
            <a:r>
              <a:rPr lang="en-US" dirty="0" err="1"/>
              <a:t>CoinDesk</a:t>
            </a:r>
            <a:r>
              <a:rPr lang="en-US" dirty="0"/>
              <a:t> Research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62647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0738"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0738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0738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defTabSz="82073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42D88D-0DFF-4713-962A-D5F58F647E3F}" type="slidenum">
              <a:rPr lang="en-US" altLang="fa-IR" sz="13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fa-IR" sz="1300" b="0" smtClean="0">
              <a:solidFill>
                <a:schemeClr val="tx1"/>
              </a:solidFill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160" tIns="46080" rIns="92160" bIns="46080"/>
          <a:lstStyle/>
          <a:p>
            <a:pPr eaLnBrk="1" hangingPunct="1"/>
            <a:r>
              <a:rPr lang="en-US" altLang="fa-IR" smtClean="0"/>
              <a:t>Speedups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5229225"/>
            <a:ext cx="8547100" cy="2160588"/>
          </a:xfrm>
        </p:spPr>
        <p:txBody>
          <a:bodyPr lIns="92160" tIns="46080" rIns="92160" bIns="46080"/>
          <a:lstStyle/>
          <a:p>
            <a:pPr marL="341313" indent="-341313" defTabSz="449263" eaLnBrk="1" hangingPunct="1">
              <a:lnSpc>
                <a:spcPct val="93000"/>
              </a:lnSpc>
            </a:pPr>
            <a:r>
              <a:rPr lang="en-US" altLang="fa-IR" sz="1800" smtClean="0"/>
              <a:t>Cryptocurrency mining:</a:t>
            </a:r>
          </a:p>
          <a:p>
            <a:pPr marL="739775" lvl="1" indent="-341313" defTabSz="449263" eaLnBrk="1" hangingPunct="1">
              <a:lnSpc>
                <a:spcPct val="93000"/>
              </a:lnSpc>
            </a:pPr>
            <a:r>
              <a:rPr lang="en-US" altLang="fa-IR" smtClean="0"/>
              <a:t>Throuput and energy efficiency</a:t>
            </a:r>
          </a:p>
          <a:p>
            <a:pPr marL="739775" lvl="1" indent="-341313" defTabSz="449263" eaLnBrk="1" hangingPunct="1">
              <a:lnSpc>
                <a:spcPct val="93000"/>
              </a:lnSpc>
            </a:pPr>
            <a:endParaRPr lang="en-US" altLang="fa-IR" sz="1800" smtClean="0"/>
          </a:p>
        </p:txBody>
      </p:sp>
      <p:sp>
        <p:nvSpPr>
          <p:cNvPr id="37893" name="TextBox 3"/>
          <p:cNvSpPr txBox="1">
            <a:spLocks noChangeArrowheads="1"/>
          </p:cNvSpPr>
          <p:nvPr/>
        </p:nvSpPr>
        <p:spPr bwMode="auto">
          <a:xfrm>
            <a:off x="6588125" y="5805488"/>
            <a:ext cx="20161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−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a-IR" sz="2100" b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[</a:t>
            </a:r>
            <a:r>
              <a:rPr lang="en-US" altLang="fa-IR" sz="2100" b="0" dirty="0" err="1" smtClean="0">
                <a:solidFill>
                  <a:schemeClr val="tx1"/>
                </a:solidFill>
                <a:latin typeface="Times New Roman" panose="02020603050405020304" pitchFamily="18" charset="0"/>
              </a:rPr>
              <a:t>iSilicon16</a:t>
            </a:r>
            <a:r>
              <a:rPr lang="en-US" altLang="fa-IR" sz="21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]</a:t>
            </a:r>
          </a:p>
        </p:txBody>
      </p:sp>
      <p:pic>
        <p:nvPicPr>
          <p:cNvPr id="3789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846138"/>
            <a:ext cx="6805612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57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High-Performance Computing (</a:t>
            </a:r>
            <a:r>
              <a:rPr lang="en-US" dirty="0" err="1" smtClean="0"/>
              <a:t>HPC</a:t>
            </a:r>
            <a:r>
              <a:rPr lang="en-US" dirty="0" smtClean="0"/>
              <a:t>)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8720"/>
            <a:ext cx="7772400" cy="1417712"/>
          </a:xfrm>
        </p:spPr>
        <p:txBody>
          <a:bodyPr/>
          <a:lstStyle/>
          <a:p>
            <a:r>
              <a:rPr lang="en-US" dirty="0" err="1" smtClean="0"/>
              <a:t>TOP500</a:t>
            </a:r>
            <a:r>
              <a:rPr lang="en-US" dirty="0" smtClean="0"/>
              <a:t>/</a:t>
            </a:r>
            <a:r>
              <a:rPr lang="en-US" dirty="0" err="1" smtClean="0"/>
              <a:t>Green500</a:t>
            </a:r>
            <a:endParaRPr lang="en-US" dirty="0"/>
          </a:p>
          <a:p>
            <a:pPr lvl="1"/>
            <a:r>
              <a:rPr lang="en-US" dirty="0" smtClean="0"/>
              <a:t>Ranking of </a:t>
            </a:r>
            <a:r>
              <a:rPr lang="en-US" dirty="0"/>
              <a:t>the 500 fastest and </a:t>
            </a:r>
            <a:r>
              <a:rPr lang="en-US" dirty="0" smtClean="0"/>
              <a:t>energy-efficient supercomputers since 1986/2007 </a:t>
            </a:r>
          </a:p>
          <a:p>
            <a:pPr lvl="2"/>
            <a:r>
              <a:rPr lang="en-US" dirty="0" err="1" smtClean="0"/>
              <a:t>Green500</a:t>
            </a:r>
            <a:r>
              <a:rPr lang="en-US" dirty="0" smtClean="0"/>
              <a:t>: Power-performance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EDEBE-C439-4063-95E6-5B615E8BAC64}" type="slidenum">
              <a:rPr lang="en-US" altLang="fa-IR" smtClean="0"/>
              <a:pPr>
                <a:defRPr/>
              </a:pPr>
              <a:t>9</a:t>
            </a:fld>
            <a:endParaRPr lang="en-US" altLang="fa-I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780928"/>
            <a:ext cx="7374800" cy="371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8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presentation_template">
  <a:themeElements>
    <a:clrScheme name="1_presentation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presentation_templa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lnDef>
  </a:objectDefaults>
  <a:extraClrSchemeLst>
    <a:extraClrScheme>
      <a:clrScheme name="1_presentation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sentation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35436</TotalTime>
  <Words>1476</Words>
  <Application>Microsoft Office PowerPoint</Application>
  <PresentationFormat>On-screen Show (4:3)</PresentationFormat>
  <Paragraphs>325</Paragraphs>
  <Slides>42</Slides>
  <Notes>19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Lucida Sans Unicode</vt:lpstr>
      <vt:lpstr>Times New Roman</vt:lpstr>
      <vt:lpstr>Wingdings</vt:lpstr>
      <vt:lpstr>1_presentation_template</vt:lpstr>
      <vt:lpstr>Reconfigurable Systems: Applications</vt:lpstr>
      <vt:lpstr>Applications</vt:lpstr>
      <vt:lpstr>Reconfigurable Systems Advantages</vt:lpstr>
      <vt:lpstr>Speedups (repeated)</vt:lpstr>
      <vt:lpstr>Speedups (repeated)</vt:lpstr>
      <vt:lpstr>Speedups</vt:lpstr>
      <vt:lpstr>Speedups</vt:lpstr>
      <vt:lpstr>Speedups</vt:lpstr>
      <vt:lpstr>High-Performance Computing (HPC)</vt:lpstr>
      <vt:lpstr>HPC</vt:lpstr>
      <vt:lpstr>FPGA as a Network Chip</vt:lpstr>
      <vt:lpstr>FPGA as a Network Chip</vt:lpstr>
      <vt:lpstr>Big Data: Web Search</vt:lpstr>
      <vt:lpstr>Microsoft Bing Search Engine</vt:lpstr>
      <vt:lpstr>Microsoft Bing Search Engine</vt:lpstr>
      <vt:lpstr>Bioinformatics: Genomics</vt:lpstr>
      <vt:lpstr>Bioinformatics: Genomics</vt:lpstr>
      <vt:lpstr>Genome Assembly from Short Reads</vt:lpstr>
      <vt:lpstr>Short Read Mapping on a Reference Genome</vt:lpstr>
      <vt:lpstr>Deep Learning</vt:lpstr>
      <vt:lpstr>Power Efficiency</vt:lpstr>
      <vt:lpstr>Power/Energy as a Global Issue</vt:lpstr>
      <vt:lpstr>Power/Energy as a Global Issue</vt:lpstr>
      <vt:lpstr>Cooling in Data Centers</vt:lpstr>
      <vt:lpstr>Google’s Floating Data Center</vt:lpstr>
      <vt:lpstr>Power/Energy as a Global Issue</vt:lpstr>
      <vt:lpstr>Future High-Speed Systems</vt:lpstr>
      <vt:lpstr>Power Wall in Chips</vt:lpstr>
      <vt:lpstr>Power Wall in Chips (repeated)</vt:lpstr>
      <vt:lpstr>Power Wall in Chips</vt:lpstr>
      <vt:lpstr>Future High-Speed Systems</vt:lpstr>
      <vt:lpstr>Applications for Reconfigurability</vt:lpstr>
      <vt:lpstr>Reliability</vt:lpstr>
      <vt:lpstr>Reconfigurable Systems Advantages</vt:lpstr>
      <vt:lpstr>Rapid prototyping</vt:lpstr>
      <vt:lpstr>Cadence Palladium</vt:lpstr>
      <vt:lpstr>Cadence Protium X2</vt:lpstr>
      <vt:lpstr>Post Fabrication Customization (repeated)</vt:lpstr>
      <vt:lpstr>Adaptive Computing Systems</vt:lpstr>
      <vt:lpstr>Adaptive Computing Systems</vt:lpstr>
      <vt:lpstr>References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msz</dc:creator>
  <cp:lastModifiedBy>M msz</cp:lastModifiedBy>
  <cp:revision>1213</cp:revision>
  <dcterms:created xsi:type="dcterms:W3CDTF">1601-01-01T00:00:00Z</dcterms:created>
  <dcterms:modified xsi:type="dcterms:W3CDTF">2024-11-05T15:49:32Z</dcterms:modified>
</cp:coreProperties>
</file>